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7"/>
  </p:notesMasterIdLst>
  <p:sldIdLst>
    <p:sldId id="256" r:id="rId5"/>
    <p:sldId id="257" r:id="rId6"/>
    <p:sldId id="271" r:id="rId7"/>
    <p:sldId id="301" r:id="rId8"/>
    <p:sldId id="264" r:id="rId9"/>
    <p:sldId id="304" r:id="rId10"/>
    <p:sldId id="303" r:id="rId11"/>
    <p:sldId id="302" r:id="rId12"/>
    <p:sldId id="305" r:id="rId13"/>
    <p:sldId id="306" r:id="rId14"/>
    <p:sldId id="307" r:id="rId15"/>
    <p:sldId id="308" r:id="rId16"/>
    <p:sldId id="309" r:id="rId17"/>
    <p:sldId id="310" r:id="rId18"/>
    <p:sldId id="311" r:id="rId19"/>
    <p:sldId id="312" r:id="rId20"/>
    <p:sldId id="313" r:id="rId21"/>
    <p:sldId id="318" r:id="rId22"/>
    <p:sldId id="314" r:id="rId23"/>
    <p:sldId id="315" r:id="rId24"/>
    <p:sldId id="317" r:id="rId25"/>
    <p:sldId id="319" r:id="rId26"/>
    <p:sldId id="320" r:id="rId27"/>
    <p:sldId id="321" r:id="rId28"/>
    <p:sldId id="322" r:id="rId29"/>
    <p:sldId id="324" r:id="rId30"/>
    <p:sldId id="323" r:id="rId31"/>
    <p:sldId id="325" r:id="rId32"/>
    <p:sldId id="326" r:id="rId33"/>
    <p:sldId id="327" r:id="rId34"/>
    <p:sldId id="328" r:id="rId35"/>
    <p:sldId id="29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9" autoAdjust="0"/>
    <p:restoredTop sz="94567"/>
  </p:normalViewPr>
  <p:slideViewPr>
    <p:cSldViewPr snapToGrid="0" snapToObjects="1">
      <p:cViewPr varScale="1">
        <p:scale>
          <a:sx n="117" d="100"/>
          <a:sy n="117" d="100"/>
        </p:scale>
        <p:origin x="176" y="76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3F831-96D2-1D48-8269-3332DEE19BE0}" type="datetimeFigureOut">
              <a:rPr lang="en-US" smtClean="0"/>
              <a:t>6/24/20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26423-D6FD-0547-BBD0-09ACC93498FD}" type="slidenum">
              <a:rPr lang="en-US" smtClean="0"/>
              <a:t>‹#›</a:t>
            </a:fld>
            <a:endParaRPr lang="en-US"/>
          </a:p>
        </p:txBody>
      </p:sp>
    </p:spTree>
    <p:extLst>
      <p:ext uri="{BB962C8B-B14F-4D97-AF65-F5344CB8AC3E}">
        <p14:creationId xmlns:p14="http://schemas.microsoft.com/office/powerpoint/2010/main" val="922908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over the background is a PNG- it isn’t included in the master slides anywhere, but it is in the master folder. </a:t>
            </a:r>
            <a:endParaRPr lang="en-US" dirty="0"/>
          </a:p>
        </p:txBody>
      </p:sp>
      <p:sp>
        <p:nvSpPr>
          <p:cNvPr id="4" name="Slide Number Placeholder 3"/>
          <p:cNvSpPr>
            <a:spLocks noGrp="1"/>
          </p:cNvSpPr>
          <p:nvPr>
            <p:ph type="sldNum" sz="quarter" idx="10"/>
          </p:nvPr>
        </p:nvSpPr>
        <p:spPr/>
        <p:txBody>
          <a:bodyPr/>
          <a:lstStyle/>
          <a:p>
            <a:fld id="{51A26423-D6FD-0547-BBD0-09ACC93498FD}" type="slidenum">
              <a:rPr lang="en-US" smtClean="0"/>
              <a:t>1</a:t>
            </a:fld>
            <a:endParaRPr lang="en-US"/>
          </a:p>
        </p:txBody>
      </p:sp>
    </p:spTree>
    <p:extLst>
      <p:ext uri="{BB962C8B-B14F-4D97-AF65-F5344CB8AC3E}">
        <p14:creationId xmlns:p14="http://schemas.microsoft.com/office/powerpoint/2010/main" val="415616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7416"/>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744247"/>
            <a:ext cx="6400800" cy="7164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0"/>
            <a:ext cx="8229600" cy="367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p>
            <a:r>
              <a:rPr lang="en-US" dirty="0"/>
              <a:t>Click to edit Master title style</a:t>
            </a:r>
          </a:p>
        </p:txBody>
      </p:sp>
      <p:sp>
        <p:nvSpPr>
          <p:cNvPr id="3" name="TextBox 2"/>
          <p:cNvSpPr txBox="1"/>
          <p:nvPr userDrawn="1"/>
        </p:nvSpPr>
        <p:spPr>
          <a:xfrm>
            <a:off x="2891106" y="3343913"/>
            <a:ext cx="5795694" cy="461665"/>
          </a:xfrm>
          <a:prstGeom prst="rect">
            <a:avLst/>
          </a:prstGeom>
          <a:noFill/>
        </p:spPr>
        <p:txBody>
          <a:bodyPr wrap="square" rtlCol="0">
            <a:spAutoFit/>
          </a:bodyPr>
          <a:lstStyle/>
          <a:p>
            <a:pPr algn="r"/>
            <a:r>
              <a:rPr lang="en-US" sz="2400" cap="all" spc="300" dirty="0">
                <a:latin typeface="Lato Regular"/>
              </a:rPr>
              <a:t>Verse/quote name</a:t>
            </a:r>
          </a:p>
        </p:txBody>
      </p:sp>
    </p:spTree>
    <p:extLst>
      <p:ext uri="{BB962C8B-B14F-4D97-AF65-F5344CB8AC3E}">
        <p14:creationId xmlns:p14="http://schemas.microsoft.com/office/powerpoint/2010/main" val="263305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578"/>
            <a:ext cx="8229600" cy="857250"/>
          </a:xfrm>
        </p:spPr>
        <p:txBody>
          <a:bodyPr/>
          <a:lstStyle>
            <a:lvl1pPr>
              <a:defRPr cap="all" spc="3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8347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lvl1pPr algn="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5670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Lst>
  <p:txStyles>
    <p:titleStyle>
      <a:lvl1pPr algn="l" defTabSz="457200" rtl="0" eaLnBrk="1" latinLnBrk="0" hangingPunct="1">
        <a:spcBef>
          <a:spcPct val="0"/>
        </a:spcBef>
        <a:buNone/>
        <a:defRPr sz="4400" kern="1200" baseline="0">
          <a:solidFill>
            <a:srgbClr val="3E80C0"/>
          </a:solidFill>
          <a:latin typeface="Lato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Lato-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546"/>
            <a:ext cx="9144000" cy="1744436"/>
          </a:xfrm>
          <a:prstGeom prst="rect">
            <a:avLst/>
          </a:prstGeom>
        </p:spPr>
      </p:pic>
    </p:spTree>
    <p:extLst>
      <p:ext uri="{BB962C8B-B14F-4D97-AF65-F5344CB8AC3E}">
        <p14:creationId xmlns:p14="http://schemas.microsoft.com/office/powerpoint/2010/main" val="16680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“revelation” = God </a:t>
            </a:r>
            <a:r>
              <a:rPr lang="en-US" u="sng" dirty="0"/>
              <a:t>unveiling</a:t>
            </a:r>
            <a:r>
              <a:rPr lang="en-US" dirty="0"/>
              <a:t> Himself to us</a:t>
            </a:r>
          </a:p>
          <a:p>
            <a:r>
              <a:rPr lang="en-US" dirty="0"/>
              <a:t>General Revelation</a:t>
            </a:r>
          </a:p>
          <a:p>
            <a:pPr marL="457200" lvl="1" indent="0">
              <a:buNone/>
            </a:pPr>
            <a:r>
              <a:rPr lang="en-US" i="1" dirty="0"/>
              <a:t>Not enough to save, but enough to either…</a:t>
            </a:r>
          </a:p>
          <a:p>
            <a:pPr marL="457200" lvl="1" indent="0">
              <a:buNone/>
            </a:pPr>
            <a:r>
              <a:rPr lang="en-US" i="1" dirty="0"/>
              <a:t>…lead those who accept to the next step</a:t>
            </a:r>
          </a:p>
          <a:p>
            <a:pPr marL="457200" lvl="1" indent="0">
              <a:buNone/>
            </a:pPr>
            <a:r>
              <a:rPr lang="en-US" i="1" dirty="0"/>
              <a:t>…condemn those who reject</a:t>
            </a:r>
          </a:p>
        </p:txBody>
      </p:sp>
    </p:spTree>
    <p:extLst>
      <p:ext uri="{BB962C8B-B14F-4D97-AF65-F5344CB8AC3E}">
        <p14:creationId xmlns:p14="http://schemas.microsoft.com/office/powerpoint/2010/main" val="92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“revelation” = God </a:t>
            </a:r>
            <a:r>
              <a:rPr lang="en-US" u="sng" dirty="0"/>
              <a:t>unveiling</a:t>
            </a:r>
            <a:r>
              <a:rPr lang="en-US" dirty="0"/>
              <a:t> Himself to us</a:t>
            </a:r>
          </a:p>
          <a:p>
            <a:r>
              <a:rPr lang="en-US" dirty="0"/>
              <a:t>General Revelation</a:t>
            </a:r>
          </a:p>
          <a:p>
            <a:r>
              <a:rPr lang="en-US" dirty="0"/>
              <a:t>Special Revelation</a:t>
            </a:r>
          </a:p>
          <a:p>
            <a:pPr lvl="1"/>
            <a:r>
              <a:rPr lang="en-US" i="1" dirty="0"/>
              <a:t>Jesus</a:t>
            </a:r>
          </a:p>
        </p:txBody>
      </p:sp>
    </p:spTree>
    <p:extLst>
      <p:ext uri="{BB962C8B-B14F-4D97-AF65-F5344CB8AC3E}">
        <p14:creationId xmlns:p14="http://schemas.microsoft.com/office/powerpoint/2010/main" val="22574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Hebrews 1:1-2</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In the past God spoke to our forefathers through the prophets at many times and in various ways, but in these last days he has spoken to us by his Son, whom he appointed heir of all things, and through whom he made the universe. </a:t>
            </a:r>
            <a:endParaRPr lang="en-US" sz="3200" dirty="0"/>
          </a:p>
        </p:txBody>
      </p:sp>
    </p:spTree>
    <p:extLst>
      <p:ext uri="{BB962C8B-B14F-4D97-AF65-F5344CB8AC3E}">
        <p14:creationId xmlns:p14="http://schemas.microsoft.com/office/powerpoint/2010/main" val="22371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“revelation” = God </a:t>
            </a:r>
            <a:r>
              <a:rPr lang="en-US" u="sng" dirty="0"/>
              <a:t>unveiling</a:t>
            </a:r>
            <a:r>
              <a:rPr lang="en-US" dirty="0"/>
              <a:t> Himself to us</a:t>
            </a:r>
          </a:p>
          <a:p>
            <a:r>
              <a:rPr lang="en-US" dirty="0"/>
              <a:t>General Revelation</a:t>
            </a:r>
          </a:p>
          <a:p>
            <a:r>
              <a:rPr lang="en-US" dirty="0"/>
              <a:t>Special Revelation</a:t>
            </a:r>
          </a:p>
          <a:p>
            <a:pPr lvl="1"/>
            <a:r>
              <a:rPr lang="en-US" i="1" dirty="0"/>
              <a:t>Jesus</a:t>
            </a:r>
          </a:p>
          <a:p>
            <a:pPr lvl="1"/>
            <a:r>
              <a:rPr lang="en-US" i="1" dirty="0"/>
              <a:t>Scripture</a:t>
            </a:r>
          </a:p>
        </p:txBody>
      </p:sp>
    </p:spTree>
    <p:extLst>
      <p:ext uri="{BB962C8B-B14F-4D97-AF65-F5344CB8AC3E}">
        <p14:creationId xmlns:p14="http://schemas.microsoft.com/office/powerpoint/2010/main" val="30700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2 Timothy 3:16</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All Scripture is God-breathed and is useful for teaching, rebuking, correcting and training in righteousness</a:t>
            </a:r>
            <a:endParaRPr lang="en-US" sz="3200" dirty="0"/>
          </a:p>
        </p:txBody>
      </p:sp>
    </p:spTree>
    <p:extLst>
      <p:ext uri="{BB962C8B-B14F-4D97-AF65-F5344CB8AC3E}">
        <p14:creationId xmlns:p14="http://schemas.microsoft.com/office/powerpoint/2010/main" val="39290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2 Peter 1:20-21</a:t>
            </a:r>
            <a:r>
              <a:rPr lang="en-US" sz="3200" dirty="0">
                <a:solidFill>
                  <a:prstClr val="black"/>
                </a:solidFill>
                <a:latin typeface="Lato-Light"/>
                <a:ea typeface="+mn-ea"/>
                <a:cs typeface="+mn-cs"/>
              </a:rPr>
              <a:t> </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Above all, you must understand that no prophecy of Scripture came about by the prophet’s own interpretation. For prophecy never had its origin in the will of man, but men spoke from God as they were carried along by the Holy Spirit. </a:t>
            </a:r>
            <a:endParaRPr lang="en-US" sz="3200" dirty="0"/>
          </a:p>
        </p:txBody>
      </p:sp>
    </p:spTree>
    <p:extLst>
      <p:ext uri="{BB962C8B-B14F-4D97-AF65-F5344CB8AC3E}">
        <p14:creationId xmlns:p14="http://schemas.microsoft.com/office/powerpoint/2010/main" val="8444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Inspiration</a:t>
            </a:r>
          </a:p>
        </p:txBody>
      </p:sp>
      <p:sp>
        <p:nvSpPr>
          <p:cNvPr id="3" name="Content Placeholder 2"/>
          <p:cNvSpPr>
            <a:spLocks noGrp="1"/>
          </p:cNvSpPr>
          <p:nvPr>
            <p:ph idx="1"/>
          </p:nvPr>
        </p:nvSpPr>
        <p:spPr/>
        <p:txBody>
          <a:bodyPr/>
          <a:lstStyle/>
          <a:p>
            <a:r>
              <a:rPr lang="en-US" dirty="0"/>
              <a:t>How did God communicate the Bible to us?</a:t>
            </a:r>
          </a:p>
          <a:p>
            <a:r>
              <a:rPr lang="en-US" dirty="0"/>
              <a:t>Who is the actual author of each book of the Bible, God or man?</a:t>
            </a:r>
          </a:p>
        </p:txBody>
      </p:sp>
    </p:spTree>
    <p:extLst>
      <p:ext uri="{BB962C8B-B14F-4D97-AF65-F5344CB8AC3E}">
        <p14:creationId xmlns:p14="http://schemas.microsoft.com/office/powerpoint/2010/main" val="41741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Inspiration</a:t>
            </a:r>
          </a:p>
        </p:txBody>
      </p:sp>
      <p:sp>
        <p:nvSpPr>
          <p:cNvPr id="3" name="Content Placeholder 2"/>
          <p:cNvSpPr>
            <a:spLocks noGrp="1"/>
          </p:cNvSpPr>
          <p:nvPr>
            <p:ph idx="1"/>
          </p:nvPr>
        </p:nvSpPr>
        <p:spPr/>
        <p:txBody>
          <a:bodyPr/>
          <a:lstStyle/>
          <a:p>
            <a:pPr marL="0" indent="0">
              <a:buNone/>
            </a:pPr>
            <a:r>
              <a:rPr lang="en-US" dirty="0"/>
              <a:t>The </a:t>
            </a:r>
            <a:r>
              <a:rPr lang="en-US" i="1" dirty="0"/>
              <a:t>process</a:t>
            </a:r>
            <a:r>
              <a:rPr lang="en-US" dirty="0"/>
              <a:t> by which God’s revelation was recorded</a:t>
            </a:r>
          </a:p>
        </p:txBody>
      </p:sp>
    </p:spTree>
    <p:extLst>
      <p:ext uri="{BB962C8B-B14F-4D97-AF65-F5344CB8AC3E}">
        <p14:creationId xmlns:p14="http://schemas.microsoft.com/office/powerpoint/2010/main" val="7547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Inspiration</a:t>
            </a:r>
          </a:p>
        </p:txBody>
      </p:sp>
      <p:sp>
        <p:nvSpPr>
          <p:cNvPr id="3" name="Content Placeholder 2"/>
          <p:cNvSpPr>
            <a:spLocks noGrp="1"/>
          </p:cNvSpPr>
          <p:nvPr>
            <p:ph idx="1"/>
          </p:nvPr>
        </p:nvSpPr>
        <p:spPr/>
        <p:txBody>
          <a:bodyPr/>
          <a:lstStyle/>
          <a:p>
            <a:pPr marL="0" indent="0">
              <a:buNone/>
            </a:pPr>
            <a:r>
              <a:rPr lang="en-US" dirty="0"/>
              <a:t>Inadequate views:</a:t>
            </a:r>
          </a:p>
          <a:p>
            <a:pPr lvl="1"/>
            <a:r>
              <a:rPr lang="en-US" i="1" dirty="0"/>
              <a:t>Natural Inspiration</a:t>
            </a:r>
          </a:p>
          <a:p>
            <a:pPr lvl="1"/>
            <a:r>
              <a:rPr lang="en-US" i="1" dirty="0"/>
              <a:t>Conceptual Inspiration</a:t>
            </a:r>
          </a:p>
          <a:p>
            <a:pPr lvl="1"/>
            <a:r>
              <a:rPr lang="en-US" i="1" dirty="0"/>
              <a:t>Dictation</a:t>
            </a:r>
          </a:p>
        </p:txBody>
      </p:sp>
    </p:spTree>
    <p:extLst>
      <p:ext uri="{BB962C8B-B14F-4D97-AF65-F5344CB8AC3E}">
        <p14:creationId xmlns:p14="http://schemas.microsoft.com/office/powerpoint/2010/main" val="19131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Inspiration</a:t>
            </a:r>
          </a:p>
        </p:txBody>
      </p:sp>
      <p:sp>
        <p:nvSpPr>
          <p:cNvPr id="3" name="Content Placeholder 2"/>
          <p:cNvSpPr>
            <a:spLocks noGrp="1"/>
          </p:cNvSpPr>
          <p:nvPr>
            <p:ph idx="1"/>
          </p:nvPr>
        </p:nvSpPr>
        <p:spPr/>
        <p:txBody>
          <a:bodyPr/>
          <a:lstStyle/>
          <a:p>
            <a:r>
              <a:rPr lang="en-US" b="1" i="1" dirty="0"/>
              <a:t>VERBAL</a:t>
            </a:r>
            <a:r>
              <a:rPr lang="en-US" dirty="0"/>
              <a:t> – extends to every single word</a:t>
            </a:r>
            <a:endParaRPr lang="en-US" i="1" dirty="0"/>
          </a:p>
        </p:txBody>
      </p:sp>
    </p:spTree>
    <p:extLst>
      <p:ext uri="{BB962C8B-B14F-4D97-AF65-F5344CB8AC3E}">
        <p14:creationId xmlns:p14="http://schemas.microsoft.com/office/powerpoint/2010/main" val="27640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Bibliology Topics</a:t>
            </a:r>
          </a:p>
        </p:txBody>
      </p:sp>
      <p:sp>
        <p:nvSpPr>
          <p:cNvPr id="3" name="Content Placeholder 2"/>
          <p:cNvSpPr>
            <a:spLocks noGrp="1"/>
          </p:cNvSpPr>
          <p:nvPr>
            <p:ph idx="1"/>
          </p:nvPr>
        </p:nvSpPr>
        <p:spPr>
          <a:xfrm>
            <a:off x="457199" y="1200150"/>
            <a:ext cx="8537275" cy="3675325"/>
          </a:xfrm>
        </p:spPr>
        <p:txBody>
          <a:bodyPr>
            <a:normAutofit/>
          </a:bodyPr>
          <a:lstStyle/>
          <a:p>
            <a:r>
              <a:rPr lang="en-US" sz="2600" b="1" dirty="0">
                <a:solidFill>
                  <a:srgbClr val="3E80C0"/>
                </a:solidFill>
              </a:rPr>
              <a:t>Canonicity</a:t>
            </a:r>
            <a:r>
              <a:rPr lang="en-US" sz="2600" dirty="0"/>
              <a:t> – What books belong in the Bible?</a:t>
            </a:r>
          </a:p>
          <a:p>
            <a:r>
              <a:rPr lang="en-US" sz="2600" b="1" dirty="0">
                <a:solidFill>
                  <a:srgbClr val="3E80C0"/>
                </a:solidFill>
              </a:rPr>
              <a:t>Reliability</a:t>
            </a:r>
            <a:r>
              <a:rPr lang="en-US" sz="2600" dirty="0"/>
              <a:t> – Is the Bible a reliable historical document?</a:t>
            </a:r>
          </a:p>
          <a:p>
            <a:r>
              <a:rPr lang="en-US" sz="2600" b="1" dirty="0">
                <a:solidFill>
                  <a:srgbClr val="3E80C0"/>
                </a:solidFill>
              </a:rPr>
              <a:t>Revelation</a:t>
            </a:r>
            <a:r>
              <a:rPr lang="en-US" sz="2600" dirty="0"/>
              <a:t> – Is the Bible actually God’s Word?</a:t>
            </a:r>
          </a:p>
          <a:p>
            <a:r>
              <a:rPr lang="en-US" sz="2600" b="1" dirty="0">
                <a:solidFill>
                  <a:srgbClr val="3E80C0"/>
                </a:solidFill>
              </a:rPr>
              <a:t>Inspiration</a:t>
            </a:r>
            <a:r>
              <a:rPr lang="en-US" sz="2600" dirty="0"/>
              <a:t> – How did God communicate the Bible to us?</a:t>
            </a:r>
          </a:p>
          <a:p>
            <a:r>
              <a:rPr lang="en-US" sz="2600" b="1" dirty="0">
                <a:solidFill>
                  <a:srgbClr val="3E80C0"/>
                </a:solidFill>
              </a:rPr>
              <a:t>Inerrancy</a:t>
            </a:r>
            <a:r>
              <a:rPr lang="en-US" sz="2600" dirty="0"/>
              <a:t> – Is the Bible entirely truthful?</a:t>
            </a:r>
          </a:p>
        </p:txBody>
      </p:sp>
    </p:spTree>
    <p:extLst>
      <p:ext uri="{BB962C8B-B14F-4D97-AF65-F5344CB8AC3E}">
        <p14:creationId xmlns:p14="http://schemas.microsoft.com/office/powerpoint/2010/main" val="30060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Matthew 5:18</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“For truly I say to you, until heaven and earth pass away, not the smallest letter or stroke shall pass from the Law until all is accomplished.”</a:t>
            </a:r>
            <a:endParaRPr lang="en-US" sz="3200" dirty="0"/>
          </a:p>
        </p:txBody>
      </p:sp>
    </p:spTree>
    <p:extLst>
      <p:ext uri="{BB962C8B-B14F-4D97-AF65-F5344CB8AC3E}">
        <p14:creationId xmlns:p14="http://schemas.microsoft.com/office/powerpoint/2010/main" val="45633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Inspiration</a:t>
            </a:r>
          </a:p>
        </p:txBody>
      </p:sp>
      <p:sp>
        <p:nvSpPr>
          <p:cNvPr id="3" name="Content Placeholder 2"/>
          <p:cNvSpPr>
            <a:spLocks noGrp="1"/>
          </p:cNvSpPr>
          <p:nvPr>
            <p:ph idx="1"/>
          </p:nvPr>
        </p:nvSpPr>
        <p:spPr/>
        <p:txBody>
          <a:bodyPr/>
          <a:lstStyle/>
          <a:p>
            <a:r>
              <a:rPr lang="en-US" b="1" i="1" dirty="0"/>
              <a:t>VERBAL</a:t>
            </a:r>
            <a:r>
              <a:rPr lang="en-US" dirty="0"/>
              <a:t> – extends to every single word</a:t>
            </a:r>
          </a:p>
          <a:p>
            <a:pPr lvl="1"/>
            <a:r>
              <a:rPr lang="en-US" i="1" dirty="0"/>
              <a:t>In the original manuscripts and languages</a:t>
            </a:r>
          </a:p>
          <a:p>
            <a:pPr lvl="1"/>
            <a:r>
              <a:rPr lang="en-US" i="1" dirty="0"/>
              <a:t>But not dictation – human authors chose words, too</a:t>
            </a:r>
          </a:p>
          <a:p>
            <a:r>
              <a:rPr lang="en-US" b="1" i="1" dirty="0"/>
              <a:t>PLENARY</a:t>
            </a:r>
            <a:r>
              <a:rPr lang="en-US" dirty="0"/>
              <a:t> – applies equally to all 66 books</a:t>
            </a:r>
          </a:p>
          <a:p>
            <a:pPr lvl="1"/>
            <a:r>
              <a:rPr lang="en-US" i="1" dirty="0"/>
              <a:t>2 Timothy 3:16 &amp; 2 Peter 1:20-21… about OT</a:t>
            </a:r>
          </a:p>
          <a:p>
            <a:pPr lvl="1"/>
            <a:r>
              <a:rPr lang="en-US" i="1" dirty="0"/>
              <a:t>What about the NT?</a:t>
            </a:r>
          </a:p>
        </p:txBody>
      </p:sp>
    </p:spTree>
    <p:extLst>
      <p:ext uri="{BB962C8B-B14F-4D97-AF65-F5344CB8AC3E}">
        <p14:creationId xmlns:p14="http://schemas.microsoft.com/office/powerpoint/2010/main" val="25040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2 Peter 3:15-16</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And count the patience of our Lord as salvation, just as our beloved brother Paul also wrote to you according to the wisdom given him, as he does in all his letters when he speaks in them of these matters…</a:t>
            </a:r>
            <a:endParaRPr lang="en-US" sz="3200" dirty="0"/>
          </a:p>
        </p:txBody>
      </p:sp>
    </p:spTree>
    <p:extLst>
      <p:ext uri="{BB962C8B-B14F-4D97-AF65-F5344CB8AC3E}">
        <p14:creationId xmlns:p14="http://schemas.microsoft.com/office/powerpoint/2010/main" val="257152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2 Peter 3:15-16</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…There are some things in them that are hard to understand, which the ignorant and unstable twist to their own destruction, </a:t>
            </a:r>
            <a:r>
              <a:rPr lang="en-US" sz="3200" u="sng" dirty="0">
                <a:solidFill>
                  <a:prstClr val="black"/>
                </a:solidFill>
                <a:latin typeface="Lato-Light"/>
                <a:ea typeface="+mn-ea"/>
                <a:cs typeface="+mn-cs"/>
              </a:rPr>
              <a:t>as they do the other Scriptures</a:t>
            </a:r>
            <a:r>
              <a:rPr lang="en-US" sz="3200" dirty="0">
                <a:solidFill>
                  <a:prstClr val="black"/>
                </a:solidFill>
                <a:latin typeface="Lato-Light"/>
                <a:ea typeface="+mn-ea"/>
                <a:cs typeface="+mn-cs"/>
              </a:rPr>
              <a:t>. </a:t>
            </a:r>
            <a:endParaRPr lang="en-US" sz="3200" dirty="0"/>
          </a:p>
        </p:txBody>
      </p:sp>
    </p:spTree>
    <p:extLst>
      <p:ext uri="{BB962C8B-B14F-4D97-AF65-F5344CB8AC3E}">
        <p14:creationId xmlns:p14="http://schemas.microsoft.com/office/powerpoint/2010/main" val="34747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p:txBody>
          <a:bodyPr/>
          <a:lstStyle/>
          <a:p>
            <a:r>
              <a:rPr lang="en-US" i="1" dirty="0"/>
              <a:t>Is the Bible entirely truthful?</a:t>
            </a:r>
          </a:p>
          <a:p>
            <a:r>
              <a:rPr lang="en-US" i="1" dirty="0"/>
              <a:t>Are there any mistakes in the Bible?</a:t>
            </a:r>
          </a:p>
          <a:p>
            <a:r>
              <a:rPr lang="en-US" i="1" dirty="0"/>
              <a:t>Can we trust the historical and scientific assertions of the Bible?</a:t>
            </a:r>
          </a:p>
        </p:txBody>
      </p:sp>
    </p:spTree>
    <p:extLst>
      <p:ext uri="{BB962C8B-B14F-4D97-AF65-F5344CB8AC3E}">
        <p14:creationId xmlns:p14="http://schemas.microsoft.com/office/powerpoint/2010/main" val="340969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p:txBody>
          <a:bodyPr>
            <a:normAutofit/>
          </a:bodyPr>
          <a:lstStyle/>
          <a:p>
            <a:r>
              <a:rPr lang="en-US" dirty="0"/>
              <a:t>If God is perfectly true…</a:t>
            </a:r>
          </a:p>
          <a:p>
            <a:endParaRPr lang="en-US" sz="2000" dirty="0"/>
          </a:p>
          <a:p>
            <a:pPr marL="0" indent="0">
              <a:buNone/>
            </a:pPr>
            <a:r>
              <a:rPr lang="en-US" sz="3600" dirty="0">
                <a:solidFill>
                  <a:srgbClr val="3E80C0"/>
                </a:solidFill>
                <a:latin typeface="Lato Black"/>
              </a:rPr>
              <a:t>Psalm 119:151</a:t>
            </a:r>
          </a:p>
          <a:p>
            <a:pPr marL="0" indent="0">
              <a:buNone/>
            </a:pPr>
            <a:r>
              <a:rPr lang="en-US" dirty="0"/>
              <a:t>But you are near, O Lord, and all your commandments are true.  </a:t>
            </a:r>
          </a:p>
        </p:txBody>
      </p:sp>
    </p:spTree>
    <p:extLst>
      <p:ext uri="{BB962C8B-B14F-4D97-AF65-F5344CB8AC3E}">
        <p14:creationId xmlns:p14="http://schemas.microsoft.com/office/powerpoint/2010/main" val="39169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charRg st="41" end="105"/>
                                            </p:txEl>
                                          </p:spTgt>
                                        </p:tgtEl>
                                        <p:attrNameLst>
                                          <p:attrName>style.visibility</p:attrName>
                                        </p:attrNameLst>
                                      </p:cBhvr>
                                      <p:to>
                                        <p:strVal val="visible"/>
                                      </p:to>
                                    </p:set>
                                    <p:animEffect transition="in" filter="fade">
                                      <p:cBhvr>
                                        <p:cTn id="10" dur="500"/>
                                        <p:tgtEl>
                                          <p:spTgt spid="3">
                                            <p:txEl>
                                              <p:charRg st="41"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p:txBody>
          <a:bodyPr/>
          <a:lstStyle/>
          <a:p>
            <a:r>
              <a:rPr lang="en-US" dirty="0"/>
              <a:t>If God is perfectly true…</a:t>
            </a:r>
          </a:p>
          <a:p>
            <a:endParaRPr lang="en-US" sz="2000" dirty="0"/>
          </a:p>
          <a:p>
            <a:pPr marL="0" indent="0">
              <a:buNone/>
            </a:pPr>
            <a:r>
              <a:rPr lang="en-US" sz="3600" dirty="0">
                <a:solidFill>
                  <a:srgbClr val="3E80C0"/>
                </a:solidFill>
                <a:latin typeface="Lato Black"/>
              </a:rPr>
              <a:t>Titus 1:2</a:t>
            </a:r>
          </a:p>
          <a:p>
            <a:pPr marL="0" indent="0">
              <a:buNone/>
            </a:pPr>
            <a:r>
              <a:rPr lang="en-US" dirty="0"/>
              <a:t>in hope of eternal life, which God, who never lies, promised before the ages began </a:t>
            </a:r>
          </a:p>
        </p:txBody>
      </p:sp>
    </p:spTree>
    <p:extLst>
      <p:ext uri="{BB962C8B-B14F-4D97-AF65-F5344CB8AC3E}">
        <p14:creationId xmlns:p14="http://schemas.microsoft.com/office/powerpoint/2010/main" val="252267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p:txBody>
          <a:bodyPr/>
          <a:lstStyle/>
          <a:p>
            <a:r>
              <a:rPr lang="en-US" dirty="0"/>
              <a:t>If God is perfectly true…</a:t>
            </a:r>
          </a:p>
          <a:p>
            <a:endParaRPr lang="en-US" sz="2000" dirty="0"/>
          </a:p>
          <a:p>
            <a:pPr marL="0" indent="0">
              <a:buNone/>
            </a:pPr>
            <a:r>
              <a:rPr lang="en-US" sz="3600" dirty="0">
                <a:solidFill>
                  <a:srgbClr val="3E80C0"/>
                </a:solidFill>
                <a:latin typeface="Lato Black"/>
              </a:rPr>
              <a:t>Hebrews 6:18</a:t>
            </a:r>
          </a:p>
          <a:p>
            <a:pPr marL="0" indent="0">
              <a:buNone/>
            </a:pPr>
            <a:r>
              <a:rPr lang="en-US" dirty="0"/>
              <a:t>…it is impossible for God to lie…</a:t>
            </a:r>
          </a:p>
        </p:txBody>
      </p:sp>
    </p:spTree>
    <p:extLst>
      <p:ext uri="{BB962C8B-B14F-4D97-AF65-F5344CB8AC3E}">
        <p14:creationId xmlns:p14="http://schemas.microsoft.com/office/powerpoint/2010/main" val="20293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a:xfrm>
            <a:off x="457200" y="1200150"/>
            <a:ext cx="8686800" cy="3675325"/>
          </a:xfrm>
        </p:spPr>
        <p:txBody>
          <a:bodyPr/>
          <a:lstStyle/>
          <a:p>
            <a:r>
              <a:rPr lang="en-US" dirty="0"/>
              <a:t>If God is perfectly true…</a:t>
            </a:r>
          </a:p>
          <a:p>
            <a:r>
              <a:rPr lang="en-US" dirty="0"/>
              <a:t>And if the Bible is His own word (2 Tim 3:16)...</a:t>
            </a:r>
          </a:p>
          <a:p>
            <a:r>
              <a:rPr lang="en-US" dirty="0"/>
              <a:t>Then the Bible must be perfectly true.</a:t>
            </a:r>
          </a:p>
        </p:txBody>
      </p:sp>
    </p:spTree>
    <p:extLst>
      <p:ext uri="{BB962C8B-B14F-4D97-AF65-F5344CB8AC3E}">
        <p14:creationId xmlns:p14="http://schemas.microsoft.com/office/powerpoint/2010/main" val="306664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a:xfrm>
            <a:off x="457200" y="1200150"/>
            <a:ext cx="8686800" cy="3675325"/>
          </a:xfrm>
        </p:spPr>
        <p:txBody>
          <a:bodyPr/>
          <a:lstStyle/>
          <a:p>
            <a:pPr marL="0" indent="0">
              <a:buNone/>
            </a:pPr>
            <a:r>
              <a:rPr lang="en-US" dirty="0"/>
              <a:t>When all the facts are known, the Scriptures in their original autographs and properly interpreted will be shown to be wholly true in everything they teach, whether… doctrine, history, science, geology…”</a:t>
            </a:r>
          </a:p>
        </p:txBody>
      </p:sp>
      <p:cxnSp>
        <p:nvCxnSpPr>
          <p:cNvPr id="5" name="Straight Connector 4">
            <a:extLst>
              <a:ext uri="{FF2B5EF4-FFF2-40B4-BE49-F238E27FC236}">
                <a16:creationId xmlns:a16="http://schemas.microsoft.com/office/drawing/2014/main" id="{B56EA047-F84F-494E-9FC7-6CABBA79EAA9}"/>
              </a:ext>
            </a:extLst>
          </p:cNvPr>
          <p:cNvCxnSpPr/>
          <p:nvPr/>
        </p:nvCxnSpPr>
        <p:spPr>
          <a:xfrm>
            <a:off x="1687484" y="1712422"/>
            <a:ext cx="380722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F774A5D-9322-0E4E-9228-AFF053FB60B5}"/>
              </a:ext>
            </a:extLst>
          </p:cNvPr>
          <p:cNvCxnSpPr>
            <a:cxnSpLocks/>
          </p:cNvCxnSpPr>
          <p:nvPr/>
        </p:nvCxnSpPr>
        <p:spPr>
          <a:xfrm>
            <a:off x="1449186" y="2197331"/>
            <a:ext cx="333894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09646EC-D2D6-264E-A877-5D5F1FE3AE47}"/>
              </a:ext>
            </a:extLst>
          </p:cNvPr>
          <p:cNvCxnSpPr>
            <a:cxnSpLocks/>
          </p:cNvCxnSpPr>
          <p:nvPr/>
        </p:nvCxnSpPr>
        <p:spPr>
          <a:xfrm>
            <a:off x="5494713" y="2194558"/>
            <a:ext cx="160158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E8F7B2A-920A-4E4A-8152-16A4914A3DE1}"/>
              </a:ext>
            </a:extLst>
          </p:cNvPr>
          <p:cNvCxnSpPr>
            <a:cxnSpLocks/>
          </p:cNvCxnSpPr>
          <p:nvPr/>
        </p:nvCxnSpPr>
        <p:spPr>
          <a:xfrm>
            <a:off x="529244" y="2726573"/>
            <a:ext cx="199782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99845E-1939-5A41-98C4-812BF1BAE2F8}"/>
              </a:ext>
            </a:extLst>
          </p:cNvPr>
          <p:cNvCxnSpPr>
            <a:cxnSpLocks/>
          </p:cNvCxnSpPr>
          <p:nvPr/>
        </p:nvCxnSpPr>
        <p:spPr>
          <a:xfrm>
            <a:off x="4450081" y="3156063"/>
            <a:ext cx="335557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E59A675-ECBD-A642-9D45-545D031ADBD0}"/>
              </a:ext>
            </a:extLst>
          </p:cNvPr>
          <p:cNvCxnSpPr>
            <a:cxnSpLocks/>
          </p:cNvCxnSpPr>
          <p:nvPr/>
        </p:nvCxnSpPr>
        <p:spPr>
          <a:xfrm>
            <a:off x="529244" y="3663141"/>
            <a:ext cx="441682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9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How has God revealed Himself to humanity?</a:t>
            </a:r>
          </a:p>
          <a:p>
            <a:r>
              <a:rPr lang="en-US" dirty="0"/>
              <a:t>Is the Bible actually God’s Word?</a:t>
            </a:r>
          </a:p>
        </p:txBody>
      </p:sp>
    </p:spTree>
    <p:extLst>
      <p:ext uri="{BB962C8B-B14F-4D97-AF65-F5344CB8AC3E}">
        <p14:creationId xmlns:p14="http://schemas.microsoft.com/office/powerpoint/2010/main" val="14327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Inerrancy</a:t>
            </a:r>
          </a:p>
        </p:txBody>
      </p:sp>
      <p:sp>
        <p:nvSpPr>
          <p:cNvPr id="3" name="Content Placeholder 2"/>
          <p:cNvSpPr>
            <a:spLocks noGrp="1"/>
          </p:cNvSpPr>
          <p:nvPr>
            <p:ph idx="1"/>
          </p:nvPr>
        </p:nvSpPr>
        <p:spPr>
          <a:xfrm>
            <a:off x="457200" y="1200150"/>
            <a:ext cx="8686800" cy="3675325"/>
          </a:xfrm>
        </p:spPr>
        <p:txBody>
          <a:bodyPr/>
          <a:lstStyle/>
          <a:p>
            <a:pPr marL="0" indent="0">
              <a:buNone/>
            </a:pPr>
            <a:r>
              <a:rPr lang="en-US" dirty="0"/>
              <a:t>Why it matters:</a:t>
            </a:r>
          </a:p>
          <a:p>
            <a:pPr lvl="1"/>
            <a:r>
              <a:rPr lang="en-US" dirty="0"/>
              <a:t>If it is NOT absolutely true, then we stand in judgment over the Bible</a:t>
            </a:r>
          </a:p>
          <a:p>
            <a:pPr lvl="2"/>
            <a:r>
              <a:rPr lang="en-US" i="1" dirty="0"/>
              <a:t>Humans are the ultimate authority in life</a:t>
            </a:r>
          </a:p>
          <a:p>
            <a:pPr lvl="1"/>
            <a:r>
              <a:rPr lang="en-US" dirty="0"/>
              <a:t>If it is absolutely true, then the Bible stands in judgment over us</a:t>
            </a:r>
          </a:p>
          <a:p>
            <a:pPr lvl="2"/>
            <a:r>
              <a:rPr lang="en-US" i="1" dirty="0"/>
              <a:t>Scripture is the ultimate authority in life</a:t>
            </a:r>
          </a:p>
        </p:txBody>
      </p:sp>
    </p:spTree>
    <p:extLst>
      <p:ext uri="{BB962C8B-B14F-4D97-AF65-F5344CB8AC3E}">
        <p14:creationId xmlns:p14="http://schemas.microsoft.com/office/powerpoint/2010/main" val="17374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Hebrews 4:12</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For the word of God is living and active, sharper than any two-edged sword, piercing to the division of soul and of spirit, of joints and of marrow, and discerning the thoughts and intentions of the heart.</a:t>
            </a:r>
            <a:endParaRPr lang="en-US" sz="3200" dirty="0"/>
          </a:p>
        </p:txBody>
      </p:sp>
    </p:spTree>
    <p:extLst>
      <p:ext uri="{BB962C8B-B14F-4D97-AF65-F5344CB8AC3E}">
        <p14:creationId xmlns:p14="http://schemas.microsoft.com/office/powerpoint/2010/main" val="14252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Discovery Bible Study</a:t>
            </a:r>
          </a:p>
        </p:txBody>
      </p:sp>
      <p:sp>
        <p:nvSpPr>
          <p:cNvPr id="3" name="Content Placeholder 2"/>
          <p:cNvSpPr>
            <a:spLocks noGrp="1"/>
          </p:cNvSpPr>
          <p:nvPr>
            <p:ph idx="1"/>
          </p:nvPr>
        </p:nvSpPr>
        <p:spPr>
          <a:xfrm>
            <a:off x="457199" y="1200150"/>
            <a:ext cx="8537275" cy="3675325"/>
          </a:xfrm>
        </p:spPr>
        <p:txBody>
          <a:bodyPr>
            <a:normAutofit/>
          </a:bodyPr>
          <a:lstStyle/>
          <a:p>
            <a:pPr marL="0" indent="0">
              <a:lnSpc>
                <a:spcPct val="110000"/>
              </a:lnSpc>
              <a:spcBef>
                <a:spcPts val="0"/>
              </a:spcBef>
              <a:buNone/>
            </a:pPr>
            <a:r>
              <a:rPr lang="en-US" sz="2800" dirty="0"/>
              <a:t>Read a passage twice</a:t>
            </a:r>
          </a:p>
          <a:p>
            <a:pPr marL="0" indent="0">
              <a:lnSpc>
                <a:spcPct val="110000"/>
              </a:lnSpc>
              <a:spcBef>
                <a:spcPts val="0"/>
              </a:spcBef>
              <a:buNone/>
            </a:pPr>
            <a:r>
              <a:rPr lang="en-US" sz="2800" dirty="0"/>
              <a:t>Retell / restate the passage in your own words</a:t>
            </a:r>
          </a:p>
          <a:p>
            <a:pPr marL="0" indent="0">
              <a:lnSpc>
                <a:spcPct val="110000"/>
              </a:lnSpc>
              <a:spcBef>
                <a:spcPts val="0"/>
              </a:spcBef>
              <a:buNone/>
            </a:pPr>
            <a:r>
              <a:rPr lang="en-US" sz="2800" dirty="0"/>
              <a:t>Answer 5 questions:</a:t>
            </a:r>
          </a:p>
          <a:p>
            <a:pPr marL="514350" indent="-514350">
              <a:lnSpc>
                <a:spcPct val="110000"/>
              </a:lnSpc>
              <a:spcBef>
                <a:spcPts val="0"/>
              </a:spcBef>
              <a:buFont typeface="+mj-lt"/>
              <a:buAutoNum type="arabicPeriod"/>
            </a:pPr>
            <a:r>
              <a:rPr lang="en-US" sz="2400" i="1" dirty="0"/>
              <a:t>What does this passage teach me about God?</a:t>
            </a:r>
          </a:p>
          <a:p>
            <a:pPr marL="514350" indent="-514350">
              <a:lnSpc>
                <a:spcPct val="110000"/>
              </a:lnSpc>
              <a:spcBef>
                <a:spcPts val="0"/>
              </a:spcBef>
              <a:buFont typeface="+mj-lt"/>
              <a:buAutoNum type="arabicPeriod"/>
            </a:pPr>
            <a:r>
              <a:rPr lang="en-US" sz="2400" i="1" dirty="0"/>
              <a:t>What does this passage teach me about myself/people?</a:t>
            </a:r>
          </a:p>
          <a:p>
            <a:pPr marL="514350" indent="-514350">
              <a:lnSpc>
                <a:spcPct val="110000"/>
              </a:lnSpc>
              <a:spcBef>
                <a:spcPts val="0"/>
              </a:spcBef>
              <a:buFont typeface="+mj-lt"/>
              <a:buAutoNum type="arabicPeriod"/>
            </a:pPr>
            <a:r>
              <a:rPr lang="en-US" sz="2400" i="1" dirty="0"/>
              <a:t>What stands out most to me in this passage?</a:t>
            </a:r>
          </a:p>
          <a:p>
            <a:pPr marL="514350" indent="-514350">
              <a:lnSpc>
                <a:spcPct val="110000"/>
              </a:lnSpc>
              <a:spcBef>
                <a:spcPts val="0"/>
              </a:spcBef>
              <a:buFont typeface="+mj-lt"/>
              <a:buAutoNum type="arabicPeriod"/>
            </a:pPr>
            <a:r>
              <a:rPr lang="en-US" sz="2400" i="1" dirty="0"/>
              <a:t>What will I do/change in response to this passage?</a:t>
            </a:r>
          </a:p>
          <a:p>
            <a:pPr marL="514350" indent="-514350">
              <a:lnSpc>
                <a:spcPct val="110000"/>
              </a:lnSpc>
              <a:spcBef>
                <a:spcPts val="0"/>
              </a:spcBef>
              <a:buFont typeface="+mj-lt"/>
              <a:buAutoNum type="arabicPeriod"/>
            </a:pPr>
            <a:r>
              <a:rPr lang="en-US" sz="2400" i="1" dirty="0"/>
              <a:t>With whom am I going to share this passage?</a:t>
            </a:r>
          </a:p>
        </p:txBody>
      </p:sp>
    </p:spTree>
    <p:extLst>
      <p:ext uri="{BB962C8B-B14F-4D97-AF65-F5344CB8AC3E}">
        <p14:creationId xmlns:p14="http://schemas.microsoft.com/office/powerpoint/2010/main" val="9332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charRg st="88" end="131"/>
                                            </p:txEl>
                                          </p:spTgt>
                                        </p:tgtEl>
                                        <p:attrNameLst>
                                          <p:attrName>style.visibility</p:attrName>
                                        </p:attrNameLst>
                                      </p:cBhvr>
                                      <p:to>
                                        <p:strVal val="visible"/>
                                      </p:to>
                                    </p:set>
                                    <p:animEffect transition="in" filter="fade">
                                      <p:cBhvr>
                                        <p:cTn id="21" dur="500"/>
                                        <p:tgtEl>
                                          <p:spTgt spid="3">
                                            <p:txEl>
                                              <p:charRg st="88" end="13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charRg st="131" end="184"/>
                                            </p:txEl>
                                          </p:spTgt>
                                        </p:tgtEl>
                                        <p:attrNameLst>
                                          <p:attrName>style.visibility</p:attrName>
                                        </p:attrNameLst>
                                      </p:cBhvr>
                                      <p:to>
                                        <p:strVal val="visible"/>
                                      </p:to>
                                    </p:set>
                                    <p:animEffect transition="in" filter="fade">
                                      <p:cBhvr>
                                        <p:cTn id="25" dur="500"/>
                                        <p:tgtEl>
                                          <p:spTgt spid="3">
                                            <p:txEl>
                                              <p:charRg st="131" end="18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charRg st="184" end="228"/>
                                            </p:txEl>
                                          </p:spTgt>
                                        </p:tgtEl>
                                        <p:attrNameLst>
                                          <p:attrName>style.visibility</p:attrName>
                                        </p:attrNameLst>
                                      </p:cBhvr>
                                      <p:to>
                                        <p:strVal val="visible"/>
                                      </p:to>
                                    </p:set>
                                    <p:animEffect transition="in" filter="fade">
                                      <p:cBhvr>
                                        <p:cTn id="29" dur="500"/>
                                        <p:tgtEl>
                                          <p:spTgt spid="3">
                                            <p:txEl>
                                              <p:charRg st="184" end="228"/>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charRg st="228" end="279"/>
                                            </p:txEl>
                                          </p:spTgt>
                                        </p:tgtEl>
                                        <p:attrNameLst>
                                          <p:attrName>style.visibility</p:attrName>
                                        </p:attrNameLst>
                                      </p:cBhvr>
                                      <p:to>
                                        <p:strVal val="visible"/>
                                      </p:to>
                                    </p:set>
                                    <p:animEffect transition="in" filter="fade">
                                      <p:cBhvr>
                                        <p:cTn id="33" dur="500"/>
                                        <p:tgtEl>
                                          <p:spTgt spid="3">
                                            <p:txEl>
                                              <p:charRg st="228" end="279"/>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charRg st="279" end="323"/>
                                            </p:txEl>
                                          </p:spTgt>
                                        </p:tgtEl>
                                        <p:attrNameLst>
                                          <p:attrName>style.visibility</p:attrName>
                                        </p:attrNameLst>
                                      </p:cBhvr>
                                      <p:to>
                                        <p:strVal val="visible"/>
                                      </p:to>
                                    </p:set>
                                    <p:animEffect transition="in" filter="fade">
                                      <p:cBhvr>
                                        <p:cTn id="37" dur="500"/>
                                        <p:tgtEl>
                                          <p:spTgt spid="3">
                                            <p:txEl>
                                              <p:charRg st="279" end="3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“revelation” = God </a:t>
            </a:r>
            <a:r>
              <a:rPr lang="en-US" u="sng" dirty="0"/>
              <a:t>unveiling</a:t>
            </a:r>
            <a:r>
              <a:rPr lang="en-US" dirty="0"/>
              <a:t> Himself to us</a:t>
            </a:r>
          </a:p>
          <a:p>
            <a:r>
              <a:rPr lang="en-US" dirty="0"/>
              <a:t>General Revelation</a:t>
            </a:r>
          </a:p>
          <a:p>
            <a:pPr lvl="1"/>
            <a:r>
              <a:rPr lang="en-US" dirty="0"/>
              <a:t>In Nature</a:t>
            </a:r>
          </a:p>
        </p:txBody>
      </p:sp>
    </p:spTree>
    <p:extLst>
      <p:ext uri="{BB962C8B-B14F-4D97-AF65-F5344CB8AC3E}">
        <p14:creationId xmlns:p14="http://schemas.microsoft.com/office/powerpoint/2010/main" val="21220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Psalm 19:1-2</a:t>
            </a:r>
            <a:r>
              <a:rPr lang="en-US" sz="3200" dirty="0">
                <a:solidFill>
                  <a:prstClr val="black"/>
                </a:solidFill>
                <a:latin typeface="Lato-Light"/>
                <a:ea typeface="+mn-ea"/>
                <a:cs typeface="+mn-cs"/>
              </a:rPr>
              <a:t> </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The heavens declare the glory of God, and the sky above proclaims his handiwork. Day to day pours out speech, and night to night reveals knowledge.</a:t>
            </a:r>
            <a:endParaRPr lang="en-US" sz="8800" dirty="0"/>
          </a:p>
        </p:txBody>
      </p:sp>
    </p:spTree>
    <p:extLst>
      <p:ext uri="{BB962C8B-B14F-4D97-AF65-F5344CB8AC3E}">
        <p14:creationId xmlns:p14="http://schemas.microsoft.com/office/powerpoint/2010/main" val="38900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Romans 1:20</a:t>
            </a:r>
            <a:br>
              <a:rPr lang="en-US" sz="3200" dirty="0">
                <a:solidFill>
                  <a:srgbClr val="3E80C0"/>
                </a:solidFill>
                <a:latin typeface="Lato-Light"/>
                <a:ea typeface="+mn-ea"/>
                <a:cs typeface="+mn-cs"/>
              </a:rPr>
            </a:br>
            <a:r>
              <a:rPr lang="en-US" sz="3200" dirty="0">
                <a:solidFill>
                  <a:prstClr val="black"/>
                </a:solidFill>
                <a:latin typeface="Lato-Light"/>
                <a:ea typeface="+mn-ea"/>
                <a:cs typeface="+mn-cs"/>
              </a:rPr>
              <a:t>For since the creation of the world God’s invisible qualities—his eternal power and divine nature—have been clearly seen, being understood from what has been made, so that men are without excuse. </a:t>
            </a:r>
            <a:endParaRPr lang="en-US" sz="3200" dirty="0"/>
          </a:p>
        </p:txBody>
      </p:sp>
    </p:spTree>
    <p:extLst>
      <p:ext uri="{BB962C8B-B14F-4D97-AF65-F5344CB8AC3E}">
        <p14:creationId xmlns:p14="http://schemas.microsoft.com/office/powerpoint/2010/main" val="212882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Acts 14:16-17</a:t>
            </a:r>
            <a:r>
              <a:rPr lang="en-US" sz="3200" dirty="0">
                <a:solidFill>
                  <a:srgbClr val="3E80C0"/>
                </a:solidFill>
                <a:latin typeface="Lato-Light"/>
                <a:ea typeface="+mn-ea"/>
                <a:cs typeface="+mn-cs"/>
              </a:rPr>
              <a:t> </a:t>
            </a:r>
            <a:br>
              <a:rPr lang="en-US" sz="3200" dirty="0">
                <a:solidFill>
                  <a:srgbClr val="3E80C0"/>
                </a:solidFill>
                <a:latin typeface="Lato-Light"/>
                <a:ea typeface="+mn-ea"/>
                <a:cs typeface="+mn-cs"/>
              </a:rPr>
            </a:br>
            <a:r>
              <a:rPr lang="en-US" sz="3200" dirty="0">
                <a:solidFill>
                  <a:prstClr val="black"/>
                </a:solidFill>
                <a:latin typeface="Lato-Light"/>
                <a:ea typeface="+mn-ea"/>
                <a:cs typeface="+mn-cs"/>
              </a:rPr>
              <a:t>In the past, he let all nations go their own way. Yet he has not left himself without testimony: He has shown kindness by giving you rain from heaven and crops in their seasons; he provides you with plenty of food and fills your hearts with joy.</a:t>
            </a:r>
            <a:endParaRPr lang="en-US" sz="3200" dirty="0"/>
          </a:p>
        </p:txBody>
      </p:sp>
    </p:spTree>
    <p:extLst>
      <p:ext uri="{BB962C8B-B14F-4D97-AF65-F5344CB8AC3E}">
        <p14:creationId xmlns:p14="http://schemas.microsoft.com/office/powerpoint/2010/main" val="9143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a:t>
            </a:r>
          </a:p>
        </p:txBody>
      </p:sp>
      <p:sp>
        <p:nvSpPr>
          <p:cNvPr id="3" name="Content Placeholder 2"/>
          <p:cNvSpPr>
            <a:spLocks noGrp="1"/>
          </p:cNvSpPr>
          <p:nvPr>
            <p:ph idx="1"/>
          </p:nvPr>
        </p:nvSpPr>
        <p:spPr/>
        <p:txBody>
          <a:bodyPr/>
          <a:lstStyle/>
          <a:p>
            <a:r>
              <a:rPr lang="en-US" dirty="0"/>
              <a:t>“revelation” = God </a:t>
            </a:r>
            <a:r>
              <a:rPr lang="en-US" u="sng" dirty="0"/>
              <a:t>unveiling</a:t>
            </a:r>
            <a:r>
              <a:rPr lang="en-US" dirty="0"/>
              <a:t> Himself to us</a:t>
            </a:r>
          </a:p>
          <a:p>
            <a:r>
              <a:rPr lang="en-US" dirty="0"/>
              <a:t>General Revelation</a:t>
            </a:r>
          </a:p>
          <a:p>
            <a:pPr lvl="1"/>
            <a:r>
              <a:rPr lang="en-US" i="1" dirty="0"/>
              <a:t>In nature</a:t>
            </a:r>
          </a:p>
          <a:p>
            <a:pPr lvl="1"/>
            <a:r>
              <a:rPr lang="en-US" i="1" dirty="0"/>
              <a:t>In history (Israel, the Church)</a:t>
            </a:r>
          </a:p>
          <a:p>
            <a:pPr lvl="1"/>
            <a:r>
              <a:rPr lang="en-US" i="1" dirty="0"/>
              <a:t>In humanity</a:t>
            </a:r>
          </a:p>
        </p:txBody>
      </p:sp>
    </p:spTree>
    <p:extLst>
      <p:ext uri="{BB962C8B-B14F-4D97-AF65-F5344CB8AC3E}">
        <p14:creationId xmlns:p14="http://schemas.microsoft.com/office/powerpoint/2010/main" val="395076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lvl="1" algn="l" defTabSz="457200" rtl="0">
              <a:spcBef>
                <a:spcPct val="0"/>
              </a:spcBef>
            </a:pPr>
            <a:r>
              <a:rPr lang="en-US" sz="3200" dirty="0">
                <a:solidFill>
                  <a:srgbClr val="3E80C0"/>
                </a:solidFill>
              </a:rPr>
              <a:t>Romans 2:14-15</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when Gentiles, who do not have the law, do by nature things required by the law… they show that the requirements of the law are written on their hearts, their consciences also bearing witness, and their thoughts now accusing, now even defending them.</a:t>
            </a:r>
            <a:endParaRPr lang="en-US" sz="3200" dirty="0"/>
          </a:p>
        </p:txBody>
      </p:sp>
    </p:spTree>
    <p:extLst>
      <p:ext uri="{BB962C8B-B14F-4D97-AF65-F5344CB8AC3E}">
        <p14:creationId xmlns:p14="http://schemas.microsoft.com/office/powerpoint/2010/main" val="424368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dy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571</TotalTime>
  <Words>1046</Words>
  <Application>Microsoft Macintosh PowerPoint</Application>
  <PresentationFormat>On-screen Show (16:9)</PresentationFormat>
  <Paragraphs>108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Lato Black</vt:lpstr>
      <vt:lpstr>Lato Regular</vt:lpstr>
      <vt:lpstr>Lato-Light</vt:lpstr>
      <vt:lpstr>Body_Master</vt:lpstr>
      <vt:lpstr>PowerPoint Presentation</vt:lpstr>
      <vt:lpstr>Bibliology Topics</vt:lpstr>
      <vt:lpstr>Revelation</vt:lpstr>
      <vt:lpstr>Revelation</vt:lpstr>
      <vt:lpstr>Psalm 19:1-2  The heavens declare the glory of God, and the sky above proclaims his handiwork. Day to day pours out speech, and night to night reveals knowledge.</vt:lpstr>
      <vt:lpstr>Romans 1:20 For since the creation of the world God’s invisible qualities—his eternal power and divine nature—have been clearly seen, being understood from what has been made, so that men are without excuse. </vt:lpstr>
      <vt:lpstr>Acts 14:16-17  In the past, he let all nations go their own way. Yet he has not left himself without testimony: He has shown kindness by giving you rain from heaven and crops in their seasons; he provides you with plenty of food and fills your hearts with joy.</vt:lpstr>
      <vt:lpstr>Revelation</vt:lpstr>
      <vt:lpstr>Romans 2:14-15 when Gentiles, who do not have the law, do by nature things required by the law… they show that the requirements of the law are written on their hearts, their consciences also bearing witness, and their thoughts now accusing, now even defending them.</vt:lpstr>
      <vt:lpstr>Revelation</vt:lpstr>
      <vt:lpstr>Revelation</vt:lpstr>
      <vt:lpstr>Hebrews 1:1-2 In the past God spoke to our forefathers through the prophets at many times and in various ways, but in these last days he has spoken to us by his Son, whom he appointed heir of all things, and through whom he made the universe. </vt:lpstr>
      <vt:lpstr>Revelation</vt:lpstr>
      <vt:lpstr>2 Timothy 3:16 All Scripture is God-breathed and is useful for teaching, rebuking, correcting and training in righteousness</vt:lpstr>
      <vt:lpstr>2 Peter 1:20-21  Above all, you must understand that no prophecy of Scripture came about by the prophet’s own interpretation. For prophecy never had its origin in the will of man, but men spoke from God as they were carried along by the Holy Spirit. </vt:lpstr>
      <vt:lpstr>Inspiration</vt:lpstr>
      <vt:lpstr>Inspiration</vt:lpstr>
      <vt:lpstr>Inspiration</vt:lpstr>
      <vt:lpstr>Inspiration</vt:lpstr>
      <vt:lpstr>Matthew 5:18 “For truly I say to you, until heaven and earth pass away, not the smallest letter or stroke shall pass from the Law until all is accomplished.”</vt:lpstr>
      <vt:lpstr>Inspiration</vt:lpstr>
      <vt:lpstr>2 Peter 3:15-16 And count the patience of our Lord as salvation, just as our beloved brother Paul also wrote to you according to the wisdom given him, as he does in all his letters when he speaks in them of these matters…</vt:lpstr>
      <vt:lpstr>2 Peter 3:15-16 …There are some things in them that are hard to understand, which the ignorant and unstable twist to their own destruction, as they do the other Scriptures. </vt:lpstr>
      <vt:lpstr>Inerrancy</vt:lpstr>
      <vt:lpstr>Inerrancy</vt:lpstr>
      <vt:lpstr>Inerrancy</vt:lpstr>
      <vt:lpstr>Inerrancy</vt:lpstr>
      <vt:lpstr>Inerrancy</vt:lpstr>
      <vt:lpstr>Inerrancy</vt:lpstr>
      <vt:lpstr>Inerrancy</vt:lpstr>
      <vt:lpstr>Hebrews 4:12 For the word of God is living and active, sharper than any two-edged sword, piercing to the division of soul and of spirit, of joints and of marrow, and discerning the thoughts and intentions of the heart.</vt:lpstr>
      <vt:lpstr>Skill: Discovery Bible Study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Grace bible</cp:lastModifiedBy>
  <cp:revision>121</cp:revision>
  <dcterms:created xsi:type="dcterms:W3CDTF">2010-04-12T23:12:02Z</dcterms:created>
  <dcterms:modified xsi:type="dcterms:W3CDTF">2020-06-24T19:21:02Z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