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1"/>
  </p:notesMasterIdLst>
  <p:sldIdLst>
    <p:sldId id="256" r:id="rId5"/>
    <p:sldId id="257" r:id="rId6"/>
    <p:sldId id="271" r:id="rId7"/>
    <p:sldId id="278" r:id="rId8"/>
    <p:sldId id="279" r:id="rId9"/>
    <p:sldId id="280" r:id="rId10"/>
    <p:sldId id="281" r:id="rId11"/>
    <p:sldId id="282" r:id="rId12"/>
    <p:sldId id="283" r:id="rId13"/>
    <p:sldId id="284" r:id="rId14"/>
    <p:sldId id="297" r:id="rId15"/>
    <p:sldId id="264" r:id="rId16"/>
    <p:sldId id="298" r:id="rId17"/>
    <p:sldId id="286" r:id="rId18"/>
    <p:sldId id="277" r:id="rId19"/>
    <p:sldId id="287" r:id="rId20"/>
    <p:sldId id="288" r:id="rId21"/>
    <p:sldId id="289" r:id="rId22"/>
    <p:sldId id="290" r:id="rId23"/>
    <p:sldId id="291" r:id="rId24"/>
    <p:sldId id="292" r:id="rId25"/>
    <p:sldId id="293" r:id="rId26"/>
    <p:sldId id="294" r:id="rId27"/>
    <p:sldId id="295" r:id="rId28"/>
    <p:sldId id="296" r:id="rId29"/>
    <p:sldId id="300"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8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autoAdjust="0"/>
    <p:restoredTop sz="94547"/>
  </p:normalViewPr>
  <p:slideViewPr>
    <p:cSldViewPr snapToGrid="0" snapToObjects="1">
      <p:cViewPr varScale="1">
        <p:scale>
          <a:sx n="180" d="100"/>
          <a:sy n="180" d="100"/>
        </p:scale>
        <p:origin x="184" y="888"/>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63F831-96D2-1D48-8269-3332DEE19BE0}" type="datetimeFigureOut">
              <a:rPr lang="en-US" smtClean="0"/>
              <a:t>6/17/20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26423-D6FD-0547-BBD0-09ACC93498FD}" type="slidenum">
              <a:rPr lang="en-US" smtClean="0"/>
              <a:t>‹#›</a:t>
            </a:fld>
            <a:endParaRPr lang="en-US"/>
          </a:p>
        </p:txBody>
      </p:sp>
    </p:spTree>
    <p:extLst>
      <p:ext uri="{BB962C8B-B14F-4D97-AF65-F5344CB8AC3E}">
        <p14:creationId xmlns:p14="http://schemas.microsoft.com/office/powerpoint/2010/main" val="9229088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image over the background is a PNG- it isn’t included in the master slides anywhere, but it is in the master folder. </a:t>
            </a:r>
            <a:endParaRPr lang="en-US" dirty="0"/>
          </a:p>
        </p:txBody>
      </p:sp>
      <p:sp>
        <p:nvSpPr>
          <p:cNvPr id="4" name="Slide Number Placeholder 3"/>
          <p:cNvSpPr>
            <a:spLocks noGrp="1"/>
          </p:cNvSpPr>
          <p:nvPr>
            <p:ph type="sldNum" sz="quarter" idx="10"/>
          </p:nvPr>
        </p:nvSpPr>
        <p:spPr/>
        <p:txBody>
          <a:bodyPr/>
          <a:lstStyle/>
          <a:p>
            <a:fld id="{51A26423-D6FD-0547-BBD0-09ACC93498FD}" type="slidenum">
              <a:rPr lang="en-US" smtClean="0"/>
              <a:t>1</a:t>
            </a:fld>
            <a:endParaRPr lang="en-US"/>
          </a:p>
        </p:txBody>
      </p:sp>
    </p:spTree>
    <p:extLst>
      <p:ext uri="{BB962C8B-B14F-4D97-AF65-F5344CB8AC3E}">
        <p14:creationId xmlns:p14="http://schemas.microsoft.com/office/powerpoint/2010/main" val="4156161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7416"/>
            <a:ext cx="7772400" cy="1102519"/>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744247"/>
            <a:ext cx="6400800" cy="716431"/>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0150"/>
            <a:ext cx="8229600" cy="3675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45960"/>
            <a:ext cx="8229600" cy="857250"/>
          </a:xfrm>
        </p:spPr>
        <p:txBody>
          <a:bodyPr/>
          <a:lstStyle/>
          <a:p>
            <a:r>
              <a:rPr lang="en-US" dirty="0"/>
              <a:t>Click to edit Master title style</a:t>
            </a:r>
          </a:p>
        </p:txBody>
      </p:sp>
      <p:sp>
        <p:nvSpPr>
          <p:cNvPr id="3" name="TextBox 2"/>
          <p:cNvSpPr txBox="1"/>
          <p:nvPr userDrawn="1"/>
        </p:nvSpPr>
        <p:spPr>
          <a:xfrm>
            <a:off x="2891106" y="3343913"/>
            <a:ext cx="5795694" cy="461665"/>
          </a:xfrm>
          <a:prstGeom prst="rect">
            <a:avLst/>
          </a:prstGeom>
          <a:noFill/>
        </p:spPr>
        <p:txBody>
          <a:bodyPr wrap="square" rtlCol="0">
            <a:spAutoFit/>
          </a:bodyPr>
          <a:lstStyle/>
          <a:p>
            <a:pPr algn="r"/>
            <a:r>
              <a:rPr lang="en-US" sz="2400" cap="all" spc="300" dirty="0">
                <a:latin typeface="Lato Regular"/>
              </a:rPr>
              <a:t>Verse/quote name</a:t>
            </a:r>
          </a:p>
        </p:txBody>
      </p:sp>
    </p:spTree>
    <p:extLst>
      <p:ext uri="{BB962C8B-B14F-4D97-AF65-F5344CB8AC3E}">
        <p14:creationId xmlns:p14="http://schemas.microsoft.com/office/powerpoint/2010/main" val="263305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9578"/>
            <a:ext cx="8229600" cy="857250"/>
          </a:xfrm>
        </p:spPr>
        <p:txBody>
          <a:bodyPr/>
          <a:lstStyle>
            <a:lvl1pPr>
              <a:defRPr cap="all" spc="3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28347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45960"/>
            <a:ext cx="8229600" cy="857250"/>
          </a:xfrm>
        </p:spPr>
        <p:txBody>
          <a:bodyPr/>
          <a:lstStyle>
            <a:lvl1pPr algn="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256704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Lst>
  <p:txStyles>
    <p:titleStyle>
      <a:lvl1pPr algn="l" defTabSz="457200" rtl="0" eaLnBrk="1" latinLnBrk="0" hangingPunct="1">
        <a:spcBef>
          <a:spcPct val="0"/>
        </a:spcBef>
        <a:buNone/>
        <a:defRPr sz="4400" kern="1200" baseline="0">
          <a:solidFill>
            <a:srgbClr val="3E80C0"/>
          </a:solidFill>
          <a:latin typeface="Lato Blac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Lato-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Lato-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Lato-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0546"/>
            <a:ext cx="9144000" cy="1744436"/>
          </a:xfrm>
          <a:prstGeom prst="rect">
            <a:avLst/>
          </a:prstGeom>
        </p:spPr>
      </p:pic>
    </p:spTree>
    <p:extLst>
      <p:ext uri="{BB962C8B-B14F-4D97-AF65-F5344CB8AC3E}">
        <p14:creationId xmlns:p14="http://schemas.microsoft.com/office/powerpoint/2010/main" val="166808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Reliability</a:t>
            </a:r>
          </a:p>
        </p:txBody>
      </p:sp>
      <p:sp>
        <p:nvSpPr>
          <p:cNvPr id="3" name="Content Placeholder 2"/>
          <p:cNvSpPr>
            <a:spLocks noGrp="1"/>
          </p:cNvSpPr>
          <p:nvPr>
            <p:ph idx="1"/>
          </p:nvPr>
        </p:nvSpPr>
        <p:spPr/>
        <p:txBody>
          <a:bodyPr>
            <a:normAutofit/>
          </a:bodyPr>
          <a:lstStyle/>
          <a:p>
            <a:r>
              <a:rPr lang="en-US" sz="2800" dirty="0"/>
              <a:t>Is the Bible a reliable historical document?</a:t>
            </a:r>
          </a:p>
          <a:p>
            <a:r>
              <a:rPr lang="en-US" sz="2800" dirty="0"/>
              <a:t>How does the Bible stack up against other ancient literature?</a:t>
            </a:r>
          </a:p>
          <a:p>
            <a:r>
              <a:rPr lang="en-US" sz="2800" dirty="0"/>
              <a:t>Can we trust the Bibles we have today since we don’t have any of the original manuscripts?</a:t>
            </a:r>
          </a:p>
        </p:txBody>
      </p:sp>
    </p:spTree>
    <p:extLst>
      <p:ext uri="{BB962C8B-B14F-4D97-AF65-F5344CB8AC3E}">
        <p14:creationId xmlns:p14="http://schemas.microsoft.com/office/powerpoint/2010/main" val="166231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Testament Reliability</a:t>
            </a:r>
          </a:p>
        </p:txBody>
      </p:sp>
      <p:sp>
        <p:nvSpPr>
          <p:cNvPr id="3" name="Content Placeholder 2"/>
          <p:cNvSpPr>
            <a:spLocks noGrp="1"/>
          </p:cNvSpPr>
          <p:nvPr>
            <p:ph idx="1"/>
          </p:nvPr>
        </p:nvSpPr>
        <p:spPr/>
        <p:txBody>
          <a:bodyPr>
            <a:normAutofit/>
          </a:bodyPr>
          <a:lstStyle/>
          <a:p>
            <a:r>
              <a:rPr lang="en-US" sz="2800" dirty="0"/>
              <a:t>Complex, fascinating topic</a:t>
            </a:r>
          </a:p>
          <a:p>
            <a:pPr lvl="1"/>
            <a:r>
              <a:rPr lang="en-US" sz="2400" i="1" dirty="0"/>
              <a:t>Archeology: Dead Sea Scrolls </a:t>
            </a:r>
          </a:p>
          <a:p>
            <a:pPr lvl="1"/>
            <a:r>
              <a:rPr lang="en-US" sz="2400" i="1" dirty="0"/>
              <a:t>Theology: fulfilled OT prophecies (e.g. many in Daniel)</a:t>
            </a:r>
          </a:p>
          <a:p>
            <a:pPr lvl="1"/>
            <a:r>
              <a:rPr lang="en-US" sz="2400" i="1" dirty="0"/>
              <a:t>Culture and language: careful process of text transmission</a:t>
            </a:r>
          </a:p>
          <a:p>
            <a:r>
              <a:rPr lang="en-US" sz="2800" dirty="0"/>
              <a:t>Ultimate reason to trust the Old Testament…</a:t>
            </a:r>
          </a:p>
          <a:p>
            <a:r>
              <a:rPr lang="en-US" sz="2800" dirty="0"/>
              <a:t>The only Person to rise from the dead trusted it!</a:t>
            </a:r>
          </a:p>
        </p:txBody>
      </p:sp>
    </p:spTree>
    <p:extLst>
      <p:ext uri="{BB962C8B-B14F-4D97-AF65-F5344CB8AC3E}">
        <p14:creationId xmlns:p14="http://schemas.microsoft.com/office/powerpoint/2010/main" val="33730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algn="l"/>
            <a:r>
              <a:rPr lang="en-US" sz="3200" dirty="0"/>
              <a:t>Matthew 5:17-18</a:t>
            </a:r>
            <a:br>
              <a:rPr lang="en-US" sz="3200" dirty="0">
                <a:solidFill>
                  <a:prstClr val="black"/>
                </a:solidFill>
                <a:latin typeface="Lato-Light"/>
                <a:ea typeface="+mn-ea"/>
                <a:cs typeface="+mn-cs"/>
              </a:rPr>
            </a:br>
            <a:r>
              <a:rPr lang="en-US" sz="3200" dirty="0">
                <a:solidFill>
                  <a:prstClr val="black"/>
                </a:solidFill>
                <a:latin typeface="Lato-Light"/>
                <a:ea typeface="+mn-ea"/>
                <a:cs typeface="+mn-cs"/>
              </a:rPr>
              <a:t>“Do not think that I came to abolish the Law or the Prophets; I did not come to abolish but to fulfill. For truly I say to you, until heaven and earth pass away, not the smallest letter or stroke shall pass from the Law until all is accomplished.”</a:t>
            </a:r>
            <a:endParaRPr lang="en-US" sz="3200" dirty="0"/>
          </a:p>
        </p:txBody>
      </p:sp>
    </p:spTree>
    <p:extLst>
      <p:ext uri="{BB962C8B-B14F-4D97-AF65-F5344CB8AC3E}">
        <p14:creationId xmlns:p14="http://schemas.microsoft.com/office/powerpoint/2010/main" val="389006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Testament Reliability</a:t>
            </a:r>
          </a:p>
        </p:txBody>
      </p:sp>
      <p:sp>
        <p:nvSpPr>
          <p:cNvPr id="3" name="Content Placeholder 2"/>
          <p:cNvSpPr>
            <a:spLocks noGrp="1"/>
          </p:cNvSpPr>
          <p:nvPr>
            <p:ph idx="1"/>
          </p:nvPr>
        </p:nvSpPr>
        <p:spPr>
          <a:xfrm>
            <a:off x="457200" y="1200150"/>
            <a:ext cx="8229600" cy="3868036"/>
          </a:xfrm>
        </p:spPr>
        <p:txBody>
          <a:bodyPr>
            <a:normAutofit/>
          </a:bodyPr>
          <a:lstStyle/>
          <a:p>
            <a:r>
              <a:rPr lang="en-US" sz="2800" dirty="0"/>
              <a:t>Complex, fascinating topic</a:t>
            </a:r>
          </a:p>
          <a:p>
            <a:pPr lvl="1"/>
            <a:r>
              <a:rPr lang="en-US" sz="2400" i="1" dirty="0"/>
              <a:t>Archeology: Dead Sea Scrolls </a:t>
            </a:r>
          </a:p>
          <a:p>
            <a:pPr lvl="1"/>
            <a:r>
              <a:rPr lang="en-US" sz="2400" i="1" dirty="0"/>
              <a:t>Theology: fulfilled OT prophecies (e.g. many in Daniel)</a:t>
            </a:r>
          </a:p>
          <a:p>
            <a:pPr lvl="1"/>
            <a:r>
              <a:rPr lang="en-US" sz="2400" i="1" dirty="0"/>
              <a:t>Culture and language: careful process of text transmission</a:t>
            </a:r>
          </a:p>
          <a:p>
            <a:r>
              <a:rPr lang="en-US" sz="2800" dirty="0"/>
              <a:t>Ultimate reason to trust the Old Testament…</a:t>
            </a:r>
          </a:p>
          <a:p>
            <a:r>
              <a:rPr lang="en-US" sz="2800" dirty="0"/>
              <a:t>The only Person to rise from the dead trusted it!</a:t>
            </a:r>
          </a:p>
          <a:p>
            <a:pPr lvl="1"/>
            <a:r>
              <a:rPr lang="en-US" sz="2400" i="1" dirty="0"/>
              <a:t>Evidence for resurrection is evidence for OT reliability</a:t>
            </a:r>
          </a:p>
          <a:p>
            <a:pPr lvl="1"/>
            <a:r>
              <a:rPr lang="en-US" sz="2400" i="1" dirty="0"/>
              <a:t>grace-</a:t>
            </a:r>
            <a:r>
              <a:rPr lang="en-US" sz="2400" i="1" dirty="0" err="1"/>
              <a:t>bible.org</a:t>
            </a:r>
            <a:r>
              <a:rPr lang="en-US" sz="2400" i="1" dirty="0"/>
              <a:t> </a:t>
            </a:r>
            <a:r>
              <a:rPr lang="en-US" sz="2400" i="1" dirty="0">
                <a:sym typeface="Wingdings" pitchFamily="2" charset="2"/>
              </a:rPr>
              <a:t> articles  How we know that Jesus rose</a:t>
            </a:r>
            <a:endParaRPr lang="en-US" sz="2400" i="1" dirty="0"/>
          </a:p>
        </p:txBody>
      </p:sp>
    </p:spTree>
    <p:extLst>
      <p:ext uri="{BB962C8B-B14F-4D97-AF65-F5344CB8AC3E}">
        <p14:creationId xmlns:p14="http://schemas.microsoft.com/office/powerpoint/2010/main" val="304800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Testament Reliability</a:t>
            </a:r>
          </a:p>
        </p:txBody>
      </p:sp>
      <p:sp>
        <p:nvSpPr>
          <p:cNvPr id="3" name="Content Placeholder 2"/>
          <p:cNvSpPr>
            <a:spLocks noGrp="1"/>
          </p:cNvSpPr>
          <p:nvPr>
            <p:ph idx="1"/>
          </p:nvPr>
        </p:nvSpPr>
        <p:spPr/>
        <p:txBody>
          <a:bodyPr>
            <a:normAutofit/>
          </a:bodyPr>
          <a:lstStyle/>
          <a:p>
            <a:r>
              <a:rPr lang="en-US" sz="2800" dirty="0"/>
              <a:t>Manuscript Evidence</a:t>
            </a:r>
          </a:p>
          <a:p>
            <a:r>
              <a:rPr lang="en-US" sz="2800" dirty="0"/>
              <a:t>Internal Evidence</a:t>
            </a:r>
          </a:p>
          <a:p>
            <a:r>
              <a:rPr lang="en-US" sz="2800" dirty="0"/>
              <a:t>External Evidence</a:t>
            </a:r>
          </a:p>
        </p:txBody>
      </p:sp>
    </p:spTree>
    <p:extLst>
      <p:ext uri="{BB962C8B-B14F-4D97-AF65-F5344CB8AC3E}">
        <p14:creationId xmlns:p14="http://schemas.microsoft.com/office/powerpoint/2010/main" val="104235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90958C-B805-2340-BB34-53A1061C44F5}"/>
              </a:ext>
            </a:extLst>
          </p:cNvPr>
          <p:cNvPicPr>
            <a:picLocks noChangeAspect="1"/>
          </p:cNvPicPr>
          <p:nvPr/>
        </p:nvPicPr>
        <p:blipFill>
          <a:blip r:embed="rId2"/>
          <a:stretch>
            <a:fillRect/>
          </a:stretch>
        </p:blipFill>
        <p:spPr>
          <a:xfrm>
            <a:off x="482600" y="0"/>
            <a:ext cx="8178800" cy="5143500"/>
          </a:xfrm>
          <a:prstGeom prst="rect">
            <a:avLst/>
          </a:prstGeom>
        </p:spPr>
      </p:pic>
    </p:spTree>
    <p:extLst>
      <p:ext uri="{BB962C8B-B14F-4D97-AF65-F5344CB8AC3E}">
        <p14:creationId xmlns:p14="http://schemas.microsoft.com/office/powerpoint/2010/main" val="239365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Manuscript Evidence</a:t>
            </a:r>
          </a:p>
        </p:txBody>
      </p:sp>
      <p:sp>
        <p:nvSpPr>
          <p:cNvPr id="3" name="Content Placeholder 2"/>
          <p:cNvSpPr>
            <a:spLocks noGrp="1"/>
          </p:cNvSpPr>
          <p:nvPr>
            <p:ph idx="1"/>
          </p:nvPr>
        </p:nvSpPr>
        <p:spPr/>
        <p:txBody>
          <a:bodyPr>
            <a:normAutofit/>
          </a:bodyPr>
          <a:lstStyle/>
          <a:p>
            <a:r>
              <a:rPr lang="en-US" sz="2800" dirty="0"/>
              <a:t>How many variations among all the ancient copies?</a:t>
            </a:r>
          </a:p>
          <a:p>
            <a:pPr lvl="1"/>
            <a:r>
              <a:rPr lang="en-US" sz="2400" i="1" dirty="0"/>
              <a:t>New Testament: 40 lines out of 20,000 (.2%)</a:t>
            </a:r>
          </a:p>
          <a:p>
            <a:pPr lvl="1"/>
            <a:r>
              <a:rPr lang="en-US" sz="2400" i="1" dirty="0"/>
              <a:t>No important doctrines affected</a:t>
            </a:r>
          </a:p>
          <a:p>
            <a:pPr lvl="1"/>
            <a:r>
              <a:rPr lang="en-US" sz="2400" i="1" dirty="0"/>
              <a:t>Most are spelling or stylistic changes</a:t>
            </a:r>
          </a:p>
          <a:p>
            <a:pPr lvl="1"/>
            <a:r>
              <a:rPr lang="en-US" sz="2400" i="1" dirty="0"/>
              <a:t>Compare to Homer’s </a:t>
            </a:r>
            <a:r>
              <a:rPr lang="en-US" sz="2400" i="1" dirty="0" err="1"/>
              <a:t>Illiad</a:t>
            </a:r>
            <a:r>
              <a:rPr lang="en-US" sz="2400" i="1" dirty="0"/>
              <a:t>: 764 lines out of 15,600 (5%)</a:t>
            </a:r>
          </a:p>
          <a:p>
            <a:r>
              <a:rPr lang="en-US" sz="2800" dirty="0"/>
              <a:t>Conclusion: The NT beats all other ancient literature in manuscript evidence – none are close</a:t>
            </a:r>
          </a:p>
        </p:txBody>
      </p:sp>
    </p:spTree>
    <p:extLst>
      <p:ext uri="{BB962C8B-B14F-4D97-AF65-F5344CB8AC3E}">
        <p14:creationId xmlns:p14="http://schemas.microsoft.com/office/powerpoint/2010/main" val="181961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Evidence</a:t>
            </a:r>
          </a:p>
        </p:txBody>
      </p:sp>
      <p:sp>
        <p:nvSpPr>
          <p:cNvPr id="3" name="Content Placeholder 2"/>
          <p:cNvSpPr>
            <a:spLocks noGrp="1"/>
          </p:cNvSpPr>
          <p:nvPr>
            <p:ph idx="1"/>
          </p:nvPr>
        </p:nvSpPr>
        <p:spPr/>
        <p:txBody>
          <a:bodyPr>
            <a:normAutofit/>
          </a:bodyPr>
          <a:lstStyle/>
          <a:p>
            <a:r>
              <a:rPr lang="en-US" sz="2800" dirty="0"/>
              <a:t>How near to the events were the writers?</a:t>
            </a:r>
          </a:p>
          <a:p>
            <a:pPr lvl="1"/>
            <a:r>
              <a:rPr lang="en-US" sz="2400" i="1" dirty="0"/>
              <a:t>Matthew and John were present with Jesus</a:t>
            </a:r>
          </a:p>
          <a:p>
            <a:pPr lvl="1"/>
            <a:r>
              <a:rPr lang="en-US" sz="2400" i="1" dirty="0"/>
              <a:t>Paul was present for birth of church</a:t>
            </a:r>
          </a:p>
          <a:p>
            <a:pPr lvl="1"/>
            <a:r>
              <a:rPr lang="en-US" sz="2400" i="1" dirty="0"/>
              <a:t>Mark and Luke used eyewitness accounts</a:t>
            </a:r>
          </a:p>
        </p:txBody>
      </p:sp>
    </p:spTree>
    <p:extLst>
      <p:ext uri="{BB962C8B-B14F-4D97-AF65-F5344CB8AC3E}">
        <p14:creationId xmlns:p14="http://schemas.microsoft.com/office/powerpoint/2010/main" val="403897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Evidence</a:t>
            </a:r>
          </a:p>
        </p:txBody>
      </p:sp>
      <p:sp>
        <p:nvSpPr>
          <p:cNvPr id="3" name="Content Placeholder 2"/>
          <p:cNvSpPr>
            <a:spLocks noGrp="1"/>
          </p:cNvSpPr>
          <p:nvPr>
            <p:ph idx="1"/>
          </p:nvPr>
        </p:nvSpPr>
        <p:spPr/>
        <p:txBody>
          <a:bodyPr>
            <a:normAutofit/>
          </a:bodyPr>
          <a:lstStyle/>
          <a:p>
            <a:r>
              <a:rPr lang="en-US" sz="2800" dirty="0"/>
              <a:t>Did the writers distort or falsify their stories?</a:t>
            </a:r>
          </a:p>
          <a:p>
            <a:pPr lvl="1"/>
            <a:r>
              <a:rPr lang="en-US" sz="2400" i="1" dirty="0"/>
              <a:t>Many direct witnesses were still alive to fact-check</a:t>
            </a:r>
          </a:p>
          <a:p>
            <a:pPr lvl="1"/>
            <a:r>
              <a:rPr lang="en-US" sz="2400" i="1" dirty="0"/>
              <a:t>They included many embarrassing events</a:t>
            </a:r>
          </a:p>
          <a:p>
            <a:pPr lvl="2"/>
            <a:r>
              <a:rPr lang="en-US" sz="2000" i="1" dirty="0"/>
              <a:t>Peter’s folly and betrayal</a:t>
            </a:r>
          </a:p>
          <a:p>
            <a:pPr lvl="2"/>
            <a:r>
              <a:rPr lang="en-US" sz="2000" i="1" dirty="0"/>
              <a:t>Paul’s background (persecutor and murderer)</a:t>
            </a:r>
          </a:p>
          <a:p>
            <a:pPr lvl="2"/>
            <a:r>
              <a:rPr lang="en-US" sz="2000" i="1" dirty="0"/>
              <a:t>Disciples’ lack of faith and cowardice</a:t>
            </a:r>
          </a:p>
          <a:p>
            <a:pPr lvl="2"/>
            <a:r>
              <a:rPr lang="en-US" sz="2000" i="1" dirty="0"/>
              <a:t>Women witnessed and believed resurrection before men</a:t>
            </a:r>
          </a:p>
          <a:p>
            <a:pPr lvl="1"/>
            <a:r>
              <a:rPr lang="en-US" sz="2400" i="1" dirty="0"/>
              <a:t>***The authors chose to be tortured and murdered for this</a:t>
            </a:r>
          </a:p>
        </p:txBody>
      </p:sp>
    </p:spTree>
    <p:extLst>
      <p:ext uri="{BB962C8B-B14F-4D97-AF65-F5344CB8AC3E}">
        <p14:creationId xmlns:p14="http://schemas.microsoft.com/office/powerpoint/2010/main" val="57300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Evidence</a:t>
            </a:r>
          </a:p>
        </p:txBody>
      </p:sp>
      <p:sp>
        <p:nvSpPr>
          <p:cNvPr id="3" name="Content Placeholder 2"/>
          <p:cNvSpPr>
            <a:spLocks noGrp="1"/>
          </p:cNvSpPr>
          <p:nvPr>
            <p:ph idx="1"/>
          </p:nvPr>
        </p:nvSpPr>
        <p:spPr/>
        <p:txBody>
          <a:bodyPr>
            <a:normAutofit/>
          </a:bodyPr>
          <a:lstStyle/>
          <a:p>
            <a:r>
              <a:rPr lang="en-US" sz="2800" dirty="0"/>
              <a:t>Do other historical sources confirm the NT story?</a:t>
            </a:r>
            <a:endParaRPr lang="en-US" sz="2000" dirty="0"/>
          </a:p>
          <a:p>
            <a:pPr marL="0" indent="0">
              <a:buNone/>
            </a:pPr>
            <a:r>
              <a:rPr lang="en-US" sz="2800" b="1" i="1" dirty="0"/>
              <a:t>Josephus, Antiquities completed ~93 AD </a:t>
            </a:r>
          </a:p>
          <a:p>
            <a:pPr marL="0" indent="0">
              <a:buNone/>
            </a:pPr>
            <a:r>
              <a:rPr lang="en-US" sz="2800" dirty="0"/>
              <a:t>“About this time there lived Jesus, a wise man. For he was one who wrought surprising feats and was a teacher of such people as accept the truth gladly. He won over many Jews and Greeks… </a:t>
            </a:r>
          </a:p>
        </p:txBody>
      </p:sp>
    </p:spTree>
    <p:extLst>
      <p:ext uri="{BB962C8B-B14F-4D97-AF65-F5344CB8AC3E}">
        <p14:creationId xmlns:p14="http://schemas.microsoft.com/office/powerpoint/2010/main" val="281486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Bibliology Topics</a:t>
            </a:r>
          </a:p>
        </p:txBody>
      </p:sp>
      <p:sp>
        <p:nvSpPr>
          <p:cNvPr id="3" name="Content Placeholder 2"/>
          <p:cNvSpPr>
            <a:spLocks noGrp="1"/>
          </p:cNvSpPr>
          <p:nvPr>
            <p:ph idx="1"/>
          </p:nvPr>
        </p:nvSpPr>
        <p:spPr>
          <a:xfrm>
            <a:off x="457199" y="1200150"/>
            <a:ext cx="8537275" cy="3675325"/>
          </a:xfrm>
        </p:spPr>
        <p:txBody>
          <a:bodyPr>
            <a:normAutofit/>
          </a:bodyPr>
          <a:lstStyle/>
          <a:p>
            <a:r>
              <a:rPr lang="en-US" sz="2600" b="1" dirty="0">
                <a:solidFill>
                  <a:srgbClr val="3E80C0"/>
                </a:solidFill>
              </a:rPr>
              <a:t>Canonicity</a:t>
            </a:r>
            <a:r>
              <a:rPr lang="en-US" sz="2600" dirty="0"/>
              <a:t> – What books belong in the Bible?</a:t>
            </a:r>
          </a:p>
          <a:p>
            <a:r>
              <a:rPr lang="en-US" sz="2600" b="1" dirty="0">
                <a:solidFill>
                  <a:srgbClr val="3E80C0"/>
                </a:solidFill>
              </a:rPr>
              <a:t>Reliability</a:t>
            </a:r>
            <a:r>
              <a:rPr lang="en-US" sz="2600" dirty="0"/>
              <a:t> – Is the Bible a reliable historical document?</a:t>
            </a:r>
          </a:p>
          <a:p>
            <a:r>
              <a:rPr lang="en-US" sz="2600" b="1" dirty="0">
                <a:solidFill>
                  <a:srgbClr val="3E80C0"/>
                </a:solidFill>
              </a:rPr>
              <a:t>Revelation</a:t>
            </a:r>
            <a:r>
              <a:rPr lang="en-US" sz="2600" dirty="0"/>
              <a:t> – Is the Bible actually God’s Word?</a:t>
            </a:r>
          </a:p>
          <a:p>
            <a:r>
              <a:rPr lang="en-US" sz="2600" b="1" dirty="0">
                <a:solidFill>
                  <a:srgbClr val="3E80C0"/>
                </a:solidFill>
              </a:rPr>
              <a:t>Inspiration</a:t>
            </a:r>
            <a:r>
              <a:rPr lang="en-US" sz="2600" dirty="0"/>
              <a:t> – How did God communicate the Bible to us?</a:t>
            </a:r>
          </a:p>
          <a:p>
            <a:r>
              <a:rPr lang="en-US" sz="2600" b="1" dirty="0">
                <a:solidFill>
                  <a:srgbClr val="3E80C0"/>
                </a:solidFill>
              </a:rPr>
              <a:t>Inerrancy</a:t>
            </a:r>
            <a:r>
              <a:rPr lang="en-US" sz="2600" dirty="0"/>
              <a:t> – Is the Bible entirely truthful?</a:t>
            </a:r>
          </a:p>
        </p:txBody>
      </p:sp>
    </p:spTree>
    <p:extLst>
      <p:ext uri="{BB962C8B-B14F-4D97-AF65-F5344CB8AC3E}">
        <p14:creationId xmlns:p14="http://schemas.microsoft.com/office/powerpoint/2010/main" val="300609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Evidence</a:t>
            </a:r>
          </a:p>
        </p:txBody>
      </p:sp>
      <p:sp>
        <p:nvSpPr>
          <p:cNvPr id="3" name="Content Placeholder 2"/>
          <p:cNvSpPr>
            <a:spLocks noGrp="1"/>
          </p:cNvSpPr>
          <p:nvPr>
            <p:ph idx="1"/>
          </p:nvPr>
        </p:nvSpPr>
        <p:spPr>
          <a:xfrm>
            <a:off x="457200" y="1200150"/>
            <a:ext cx="8229600" cy="3853859"/>
          </a:xfrm>
        </p:spPr>
        <p:txBody>
          <a:bodyPr>
            <a:normAutofit/>
          </a:bodyPr>
          <a:lstStyle/>
          <a:p>
            <a:r>
              <a:rPr lang="en-US" sz="2800" dirty="0"/>
              <a:t>Do other historical sources confirm the NT story?</a:t>
            </a:r>
            <a:endParaRPr lang="en-US" sz="1400" dirty="0"/>
          </a:p>
          <a:p>
            <a:pPr marL="0" indent="0">
              <a:buNone/>
            </a:pPr>
            <a:r>
              <a:rPr lang="en-US" sz="2800" b="1" i="1" dirty="0"/>
              <a:t>Josephus, Antiquities completed ~93 AD </a:t>
            </a:r>
          </a:p>
          <a:p>
            <a:pPr marL="0" indent="0">
              <a:buNone/>
            </a:pPr>
            <a:r>
              <a:rPr lang="en-US" sz="2800" dirty="0"/>
              <a:t>…When Pilate, upon hearing him accused by men of the highest standing among us, had condemned him to be crucified, those who had in the first place come to love him did not give up their affection for him. And the tribe of Christians, so called after him, has still to this day not disappeared.” </a:t>
            </a:r>
          </a:p>
        </p:txBody>
      </p:sp>
    </p:spTree>
    <p:extLst>
      <p:ext uri="{BB962C8B-B14F-4D97-AF65-F5344CB8AC3E}">
        <p14:creationId xmlns:p14="http://schemas.microsoft.com/office/powerpoint/2010/main" val="78401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Evidence</a:t>
            </a:r>
          </a:p>
        </p:txBody>
      </p:sp>
      <p:sp>
        <p:nvSpPr>
          <p:cNvPr id="3" name="Content Placeholder 2"/>
          <p:cNvSpPr>
            <a:spLocks noGrp="1"/>
          </p:cNvSpPr>
          <p:nvPr>
            <p:ph idx="1"/>
          </p:nvPr>
        </p:nvSpPr>
        <p:spPr>
          <a:xfrm>
            <a:off x="457200" y="1200150"/>
            <a:ext cx="8229600" cy="3853859"/>
          </a:xfrm>
        </p:spPr>
        <p:txBody>
          <a:bodyPr>
            <a:normAutofit/>
          </a:bodyPr>
          <a:lstStyle/>
          <a:p>
            <a:r>
              <a:rPr lang="en-US" sz="2800" dirty="0"/>
              <a:t>Do other historical sources confirm the NT story?</a:t>
            </a:r>
            <a:endParaRPr lang="en-US" sz="1400" dirty="0"/>
          </a:p>
          <a:p>
            <a:pPr marL="0" indent="0">
              <a:buNone/>
            </a:pPr>
            <a:r>
              <a:rPr lang="en-US" sz="2800" b="1" i="1" dirty="0"/>
              <a:t>Tacitus, 115 AD</a:t>
            </a:r>
          </a:p>
          <a:p>
            <a:pPr marL="0" indent="0">
              <a:buNone/>
            </a:pPr>
            <a:r>
              <a:rPr lang="en-US" sz="2800" dirty="0"/>
              <a:t>“Nero fastened the guilt and inflicted the most exquisite tortures on a class hated for their abominations, called Christians by the populace.  Christus, from whom the name had its origin, suffered the extreme penalty during the reign of Tiberius at the hands of one of our procurators, Pontius Pilate…”</a:t>
            </a:r>
          </a:p>
        </p:txBody>
      </p:sp>
    </p:spTree>
    <p:extLst>
      <p:ext uri="{BB962C8B-B14F-4D97-AF65-F5344CB8AC3E}">
        <p14:creationId xmlns:p14="http://schemas.microsoft.com/office/powerpoint/2010/main" val="4366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Testament Reliability</a:t>
            </a:r>
          </a:p>
        </p:txBody>
      </p:sp>
      <p:sp>
        <p:nvSpPr>
          <p:cNvPr id="3" name="Content Placeholder 2"/>
          <p:cNvSpPr>
            <a:spLocks noGrp="1"/>
          </p:cNvSpPr>
          <p:nvPr>
            <p:ph idx="1"/>
          </p:nvPr>
        </p:nvSpPr>
        <p:spPr/>
        <p:txBody>
          <a:bodyPr>
            <a:normAutofit/>
          </a:bodyPr>
          <a:lstStyle/>
          <a:p>
            <a:r>
              <a:rPr lang="en-US" sz="2800" dirty="0"/>
              <a:t>Manuscript Evidence </a:t>
            </a:r>
          </a:p>
          <a:p>
            <a:pPr lvl="1"/>
            <a:r>
              <a:rPr lang="en-US" sz="2400" i="1" dirty="0"/>
              <a:t>better than any other ancient document</a:t>
            </a:r>
          </a:p>
          <a:p>
            <a:r>
              <a:rPr lang="en-US" sz="2800" dirty="0"/>
              <a:t>Internal Evidence</a:t>
            </a:r>
          </a:p>
          <a:p>
            <a:pPr lvl="1"/>
            <a:r>
              <a:rPr lang="en-US" sz="2400" i="1" dirty="0"/>
              <a:t>eyewitnesses who included embarrassing details and willingly suffered and died for what they wrote</a:t>
            </a:r>
          </a:p>
          <a:p>
            <a:r>
              <a:rPr lang="en-US" sz="2800" dirty="0"/>
              <a:t>External Evidence</a:t>
            </a:r>
          </a:p>
          <a:p>
            <a:pPr lvl="1"/>
            <a:r>
              <a:rPr lang="en-US" sz="2400" i="1" dirty="0"/>
              <a:t>story of Jesus confirmed by multiple hostile ancient writers</a:t>
            </a:r>
          </a:p>
        </p:txBody>
      </p:sp>
    </p:spTree>
    <p:extLst>
      <p:ext uri="{BB962C8B-B14F-4D97-AF65-F5344CB8AC3E}">
        <p14:creationId xmlns:p14="http://schemas.microsoft.com/office/powerpoint/2010/main" val="255748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Bibliology Topics</a:t>
            </a:r>
          </a:p>
        </p:txBody>
      </p:sp>
      <p:sp>
        <p:nvSpPr>
          <p:cNvPr id="3" name="Content Placeholder 2"/>
          <p:cNvSpPr>
            <a:spLocks noGrp="1"/>
          </p:cNvSpPr>
          <p:nvPr>
            <p:ph idx="1"/>
          </p:nvPr>
        </p:nvSpPr>
        <p:spPr>
          <a:xfrm>
            <a:off x="457199" y="1200150"/>
            <a:ext cx="8537275" cy="3675325"/>
          </a:xfrm>
        </p:spPr>
        <p:txBody>
          <a:bodyPr>
            <a:normAutofit/>
          </a:bodyPr>
          <a:lstStyle/>
          <a:p>
            <a:r>
              <a:rPr lang="en-US" sz="2600" b="1" dirty="0">
                <a:solidFill>
                  <a:srgbClr val="3E80C0"/>
                </a:solidFill>
              </a:rPr>
              <a:t>Canonicity</a:t>
            </a:r>
            <a:r>
              <a:rPr lang="en-US" sz="2600" dirty="0"/>
              <a:t> – What books belong in the Bible?</a:t>
            </a:r>
          </a:p>
          <a:p>
            <a:r>
              <a:rPr lang="en-US" sz="2600" b="1" dirty="0">
                <a:solidFill>
                  <a:srgbClr val="3E80C0"/>
                </a:solidFill>
              </a:rPr>
              <a:t>Reliability</a:t>
            </a:r>
            <a:r>
              <a:rPr lang="en-US" sz="2600" dirty="0"/>
              <a:t> – Is the Bible a reliable historical document?</a:t>
            </a:r>
          </a:p>
          <a:p>
            <a:r>
              <a:rPr lang="en-US" sz="2600" b="1" dirty="0">
                <a:solidFill>
                  <a:srgbClr val="3E80C0"/>
                </a:solidFill>
              </a:rPr>
              <a:t>Revelation</a:t>
            </a:r>
            <a:r>
              <a:rPr lang="en-US" sz="2600" dirty="0"/>
              <a:t> – Is the Bible actually God’s Word?</a:t>
            </a:r>
          </a:p>
          <a:p>
            <a:r>
              <a:rPr lang="en-US" sz="2600" b="1" dirty="0">
                <a:solidFill>
                  <a:srgbClr val="3E80C0"/>
                </a:solidFill>
              </a:rPr>
              <a:t>Inspiration</a:t>
            </a:r>
            <a:r>
              <a:rPr lang="en-US" sz="2600" dirty="0"/>
              <a:t> – How did God communicate the Bible to us?</a:t>
            </a:r>
          </a:p>
          <a:p>
            <a:r>
              <a:rPr lang="en-US" sz="2600" b="1" dirty="0">
                <a:solidFill>
                  <a:srgbClr val="3E80C0"/>
                </a:solidFill>
              </a:rPr>
              <a:t>Inerrancy</a:t>
            </a:r>
            <a:r>
              <a:rPr lang="en-US" sz="2600" dirty="0"/>
              <a:t> – Is the Bible entirely truthful?</a:t>
            </a:r>
          </a:p>
        </p:txBody>
      </p:sp>
    </p:spTree>
    <p:extLst>
      <p:ext uri="{BB962C8B-B14F-4D97-AF65-F5344CB8AC3E}">
        <p14:creationId xmlns:p14="http://schemas.microsoft.com/office/powerpoint/2010/main" val="343322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Meditate</a:t>
            </a:r>
          </a:p>
        </p:txBody>
      </p:sp>
      <p:sp>
        <p:nvSpPr>
          <p:cNvPr id="3" name="Content Placeholder 2"/>
          <p:cNvSpPr>
            <a:spLocks noGrp="1"/>
          </p:cNvSpPr>
          <p:nvPr>
            <p:ph idx="1"/>
          </p:nvPr>
        </p:nvSpPr>
        <p:spPr>
          <a:xfrm>
            <a:off x="457199" y="1200150"/>
            <a:ext cx="8537275" cy="3675325"/>
          </a:xfrm>
        </p:spPr>
        <p:txBody>
          <a:bodyPr>
            <a:normAutofit/>
          </a:bodyPr>
          <a:lstStyle/>
          <a:p>
            <a:pPr marL="0" indent="0">
              <a:buNone/>
            </a:pPr>
            <a:r>
              <a:rPr lang="en-US" dirty="0">
                <a:solidFill>
                  <a:srgbClr val="3E80C0"/>
                </a:solidFill>
                <a:latin typeface="Lato Black"/>
                <a:ea typeface="+mj-ea"/>
                <a:cs typeface="+mj-cs"/>
              </a:rPr>
              <a:t>Psalm 119:47-48</a:t>
            </a:r>
          </a:p>
          <a:p>
            <a:pPr marL="0" indent="0">
              <a:buNone/>
            </a:pPr>
            <a:r>
              <a:rPr lang="en-US" sz="2800" dirty="0"/>
              <a:t>I rise before dawn and cry for help; I wait for Your words. My eyes anticipate the night watches, that I may </a:t>
            </a:r>
            <a:r>
              <a:rPr lang="en-US" sz="2800" u="sng" dirty="0"/>
              <a:t>meditate</a:t>
            </a:r>
            <a:r>
              <a:rPr lang="en-US" sz="2800" dirty="0"/>
              <a:t> on Your word.</a:t>
            </a:r>
          </a:p>
          <a:p>
            <a:pPr marL="0" indent="0">
              <a:buNone/>
            </a:pPr>
            <a:endParaRPr lang="en-US" sz="2800" dirty="0"/>
          </a:p>
          <a:p>
            <a:pPr marL="0" indent="0">
              <a:buNone/>
            </a:pPr>
            <a:r>
              <a:rPr lang="en-US" sz="2800" dirty="0"/>
              <a:t>Meditate = to empty one’s mind of distractions </a:t>
            </a:r>
            <a:r>
              <a:rPr lang="en-US" sz="2800" i="1" u="sng" dirty="0"/>
              <a:t>by</a:t>
            </a:r>
            <a:r>
              <a:rPr lang="en-US" sz="2800" dirty="0"/>
              <a:t> filling one’s mind with scripture and/or biblical truths</a:t>
            </a:r>
          </a:p>
        </p:txBody>
      </p:sp>
    </p:spTree>
    <p:extLst>
      <p:ext uri="{BB962C8B-B14F-4D97-AF65-F5344CB8AC3E}">
        <p14:creationId xmlns:p14="http://schemas.microsoft.com/office/powerpoint/2010/main" val="93321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Meditate</a:t>
            </a:r>
          </a:p>
        </p:txBody>
      </p:sp>
      <p:sp>
        <p:nvSpPr>
          <p:cNvPr id="3" name="Content Placeholder 2"/>
          <p:cNvSpPr>
            <a:spLocks noGrp="1"/>
          </p:cNvSpPr>
          <p:nvPr>
            <p:ph idx="1"/>
          </p:nvPr>
        </p:nvSpPr>
        <p:spPr>
          <a:xfrm>
            <a:off x="457199" y="1200150"/>
            <a:ext cx="8537275" cy="3675325"/>
          </a:xfrm>
        </p:spPr>
        <p:txBody>
          <a:bodyPr>
            <a:normAutofit/>
          </a:bodyPr>
          <a:lstStyle/>
          <a:p>
            <a:pPr marL="0" indent="0">
              <a:buNone/>
            </a:pPr>
            <a:r>
              <a:rPr lang="en-US" sz="2800" dirty="0"/>
              <a:t>1. Be still – turn off your phone and quiet your mind</a:t>
            </a:r>
          </a:p>
          <a:p>
            <a:pPr marL="0" indent="0">
              <a:buNone/>
            </a:pPr>
            <a:r>
              <a:rPr lang="en-US" sz="2800" dirty="0"/>
              <a:t>2. Invite the Holy Spirit to open your heart and mind</a:t>
            </a:r>
          </a:p>
          <a:p>
            <a:pPr marL="0" indent="0">
              <a:buNone/>
            </a:pPr>
            <a:r>
              <a:rPr lang="en-US" sz="2800" dirty="0"/>
              <a:t>3. Read the passage slowly, multiple times</a:t>
            </a:r>
          </a:p>
          <a:p>
            <a:pPr marL="0" indent="0">
              <a:buNone/>
            </a:pPr>
            <a:r>
              <a:rPr lang="en-US" sz="2800" dirty="0"/>
              <a:t>4. Repeat a key word or phrase silently or out loud</a:t>
            </a:r>
          </a:p>
          <a:p>
            <a:pPr marL="0" indent="0">
              <a:buNone/>
            </a:pPr>
            <a:r>
              <a:rPr lang="en-US" sz="2800" dirty="0"/>
              <a:t>	</a:t>
            </a:r>
            <a:r>
              <a:rPr lang="en-US" sz="2800" i="1" dirty="0"/>
              <a:t>Think deeply about what it means and why it matters</a:t>
            </a:r>
          </a:p>
          <a:p>
            <a:pPr marL="0" indent="0">
              <a:buNone/>
            </a:pPr>
            <a:r>
              <a:rPr lang="en-US" sz="2800" dirty="0"/>
              <a:t>5. Pray</a:t>
            </a:r>
          </a:p>
        </p:txBody>
      </p:sp>
    </p:spTree>
    <p:extLst>
      <p:ext uri="{BB962C8B-B14F-4D97-AF65-F5344CB8AC3E}">
        <p14:creationId xmlns:p14="http://schemas.microsoft.com/office/powerpoint/2010/main" val="137208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algn="l"/>
            <a:r>
              <a:rPr lang="en-US" sz="3200" dirty="0"/>
              <a:t>Psalm 1</a:t>
            </a:r>
            <a:br>
              <a:rPr lang="en-US" sz="3200" dirty="0">
                <a:solidFill>
                  <a:prstClr val="black"/>
                </a:solidFill>
                <a:latin typeface="Lato-Light"/>
                <a:ea typeface="+mn-ea"/>
                <a:cs typeface="+mn-cs"/>
              </a:rPr>
            </a:br>
            <a:r>
              <a:rPr lang="en-US" sz="3200" dirty="0">
                <a:solidFill>
                  <a:prstClr val="black"/>
                </a:solidFill>
                <a:latin typeface="Lato-Light"/>
                <a:ea typeface="+mn-ea"/>
                <a:cs typeface="+mn-cs"/>
              </a:rPr>
              <a:t>Blessed is the man who walks not in the counsel of the wicked, nor stands in the way of sinners, nor sits in the seat of scoffers; but his delight is in the law of the Lord, and on his law he meditates day and night. He is like a tree planted by streams of water that yields its fruit in its season, and its leaf does not wither. In all that he does, he prospers…</a:t>
            </a:r>
            <a:endParaRPr lang="en-US" sz="3200" dirty="0"/>
          </a:p>
        </p:txBody>
      </p:sp>
    </p:spTree>
    <p:extLst>
      <p:ext uri="{BB962C8B-B14F-4D97-AF65-F5344CB8AC3E}">
        <p14:creationId xmlns:p14="http://schemas.microsoft.com/office/powerpoint/2010/main" val="399107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Canonicity</a:t>
            </a:r>
          </a:p>
        </p:txBody>
      </p:sp>
      <p:sp>
        <p:nvSpPr>
          <p:cNvPr id="3" name="Content Placeholder 2"/>
          <p:cNvSpPr>
            <a:spLocks noGrp="1"/>
          </p:cNvSpPr>
          <p:nvPr>
            <p:ph idx="1"/>
          </p:nvPr>
        </p:nvSpPr>
        <p:spPr/>
        <p:txBody>
          <a:bodyPr/>
          <a:lstStyle/>
          <a:p>
            <a:r>
              <a:rPr lang="en-US" dirty="0"/>
              <a:t>What books belong in the Bible?</a:t>
            </a:r>
          </a:p>
          <a:p>
            <a:r>
              <a:rPr lang="en-US" dirty="0"/>
              <a:t>Why these 66 books and not others?</a:t>
            </a:r>
          </a:p>
          <a:p>
            <a:r>
              <a:rPr lang="en-US" dirty="0"/>
              <a:t>What about the apocrypha?</a:t>
            </a:r>
          </a:p>
          <a:p>
            <a:r>
              <a:rPr lang="en-US" dirty="0"/>
              <a:t>What about other gospels?</a:t>
            </a:r>
          </a:p>
        </p:txBody>
      </p:sp>
    </p:spTree>
    <p:extLst>
      <p:ext uri="{BB962C8B-B14F-4D97-AF65-F5344CB8AC3E}">
        <p14:creationId xmlns:p14="http://schemas.microsoft.com/office/powerpoint/2010/main" val="143271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Testament Canonicity</a:t>
            </a:r>
          </a:p>
        </p:txBody>
      </p:sp>
      <p:sp>
        <p:nvSpPr>
          <p:cNvPr id="3" name="Content Placeholder 2"/>
          <p:cNvSpPr>
            <a:spLocks noGrp="1"/>
          </p:cNvSpPr>
          <p:nvPr>
            <p:ph idx="1"/>
          </p:nvPr>
        </p:nvSpPr>
        <p:spPr/>
        <p:txBody>
          <a:bodyPr/>
          <a:lstStyle/>
          <a:p>
            <a:r>
              <a:rPr lang="en-US" dirty="0"/>
              <a:t>39 Books</a:t>
            </a:r>
          </a:p>
          <a:p>
            <a:pPr lvl="1"/>
            <a:r>
              <a:rPr lang="en-US" dirty="0"/>
              <a:t>The Law </a:t>
            </a:r>
            <a:r>
              <a:rPr lang="en-US" sz="2000" i="1" dirty="0"/>
              <a:t>= Pentateuch = Genesis-Deuteronomy</a:t>
            </a:r>
          </a:p>
          <a:p>
            <a:pPr lvl="1"/>
            <a:r>
              <a:rPr lang="en-US" dirty="0"/>
              <a:t>The Prophets</a:t>
            </a:r>
          </a:p>
          <a:p>
            <a:pPr lvl="1"/>
            <a:r>
              <a:rPr lang="en-US" dirty="0"/>
              <a:t>The Writings </a:t>
            </a:r>
            <a:r>
              <a:rPr lang="en-US" sz="2000" i="1" dirty="0"/>
              <a:t>= Job, Psalms, Proverbs, Ecclesiastes, Song of Sol.</a:t>
            </a:r>
          </a:p>
          <a:p>
            <a:r>
              <a:rPr lang="en-US" sz="2800" dirty="0"/>
              <a:t>1000 years in the making </a:t>
            </a:r>
            <a:r>
              <a:rPr lang="en-US" sz="1600" i="1" dirty="0"/>
              <a:t>(Moses: ~1450 BC to Malachi: ~450BC)</a:t>
            </a:r>
          </a:p>
        </p:txBody>
      </p:sp>
    </p:spTree>
    <p:extLst>
      <p:ext uri="{BB962C8B-B14F-4D97-AF65-F5344CB8AC3E}">
        <p14:creationId xmlns:p14="http://schemas.microsoft.com/office/powerpoint/2010/main" val="383149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Testament Canonicity</a:t>
            </a:r>
          </a:p>
        </p:txBody>
      </p:sp>
      <p:sp>
        <p:nvSpPr>
          <p:cNvPr id="3" name="Content Placeholder 2"/>
          <p:cNvSpPr>
            <a:spLocks noGrp="1"/>
          </p:cNvSpPr>
          <p:nvPr>
            <p:ph idx="1"/>
          </p:nvPr>
        </p:nvSpPr>
        <p:spPr/>
        <p:txBody>
          <a:bodyPr/>
          <a:lstStyle/>
          <a:p>
            <a:r>
              <a:rPr lang="en-US" dirty="0"/>
              <a:t>The Law: </a:t>
            </a:r>
            <a:r>
              <a:rPr lang="en-US" sz="2800" i="1" dirty="0"/>
              <a:t>recognized as canon immediately</a:t>
            </a:r>
          </a:p>
          <a:p>
            <a:r>
              <a:rPr lang="en-US" dirty="0"/>
              <a:t>Writings and Prophets: </a:t>
            </a:r>
            <a:r>
              <a:rPr lang="en-US" sz="2800" i="1" dirty="0"/>
              <a:t>gradual recognition</a:t>
            </a:r>
          </a:p>
          <a:p>
            <a:endParaRPr lang="en-US" sz="2800" i="1" dirty="0"/>
          </a:p>
          <a:p>
            <a:pPr marL="0" indent="0">
              <a:buNone/>
            </a:pPr>
            <a:r>
              <a:rPr lang="en-US" sz="2800" i="1" dirty="0"/>
              <a:t>So the Jews lived with an unfinished bible throughout OT</a:t>
            </a:r>
          </a:p>
          <a:p>
            <a:pPr marL="0" indent="0">
              <a:buNone/>
            </a:pPr>
            <a:r>
              <a:rPr lang="en-US" sz="2800" i="1" dirty="0"/>
              <a:t>Jews formalized OT canon in 90AD council of Jamnia</a:t>
            </a:r>
          </a:p>
          <a:p>
            <a:pPr marL="0" indent="0">
              <a:buNone/>
            </a:pPr>
            <a:r>
              <a:rPr lang="en-US" sz="2800" i="1" dirty="0"/>
              <a:t>Christians accepted it w/o question</a:t>
            </a:r>
          </a:p>
        </p:txBody>
      </p:sp>
    </p:spTree>
    <p:extLst>
      <p:ext uri="{BB962C8B-B14F-4D97-AF65-F5344CB8AC3E}">
        <p14:creationId xmlns:p14="http://schemas.microsoft.com/office/powerpoint/2010/main" val="93309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Apocrypha</a:t>
            </a:r>
          </a:p>
        </p:txBody>
      </p:sp>
      <p:sp>
        <p:nvSpPr>
          <p:cNvPr id="3" name="Content Placeholder 2"/>
          <p:cNvSpPr>
            <a:spLocks noGrp="1"/>
          </p:cNvSpPr>
          <p:nvPr>
            <p:ph idx="1"/>
          </p:nvPr>
        </p:nvSpPr>
        <p:spPr/>
        <p:txBody>
          <a:bodyPr>
            <a:normAutofit/>
          </a:bodyPr>
          <a:lstStyle/>
          <a:p>
            <a:r>
              <a:rPr lang="en-US" sz="2800" dirty="0"/>
              <a:t>Intertestamental Jewish literature</a:t>
            </a:r>
            <a:endParaRPr lang="en-US" sz="2800" i="1" dirty="0"/>
          </a:p>
          <a:p>
            <a:pPr lvl="1"/>
            <a:r>
              <a:rPr lang="en-US" sz="2400" i="1" dirty="0"/>
              <a:t>Total number debated, but around 13</a:t>
            </a:r>
          </a:p>
          <a:p>
            <a:pPr lvl="1"/>
            <a:r>
              <a:rPr lang="en-US" sz="2400" i="1" dirty="0"/>
              <a:t>Includes histories like 1 &amp; 2 Maccabees</a:t>
            </a:r>
          </a:p>
          <a:p>
            <a:pPr lvl="1"/>
            <a:r>
              <a:rPr lang="en-US" sz="2400" i="1" dirty="0"/>
              <a:t>Includes teachings like Sirach and Tobit</a:t>
            </a:r>
          </a:p>
          <a:p>
            <a:pPr lvl="1"/>
            <a:r>
              <a:rPr lang="en-US" sz="2400" i="1" dirty="0"/>
              <a:t>Includes stories like Judith and Bel and the Dragon </a:t>
            </a:r>
          </a:p>
        </p:txBody>
      </p:sp>
    </p:spTree>
    <p:extLst>
      <p:ext uri="{BB962C8B-B14F-4D97-AF65-F5344CB8AC3E}">
        <p14:creationId xmlns:p14="http://schemas.microsoft.com/office/powerpoint/2010/main" val="23492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Apocrypha</a:t>
            </a:r>
          </a:p>
        </p:txBody>
      </p:sp>
      <p:sp>
        <p:nvSpPr>
          <p:cNvPr id="3" name="Content Placeholder 2"/>
          <p:cNvSpPr>
            <a:spLocks noGrp="1"/>
          </p:cNvSpPr>
          <p:nvPr>
            <p:ph idx="1"/>
          </p:nvPr>
        </p:nvSpPr>
        <p:spPr/>
        <p:txBody>
          <a:bodyPr>
            <a:normAutofit/>
          </a:bodyPr>
          <a:lstStyle/>
          <a:p>
            <a:r>
              <a:rPr lang="en-US" sz="2800" dirty="0"/>
              <a:t>Roman Catholics </a:t>
            </a:r>
            <a:r>
              <a:rPr lang="en-US" sz="2800" dirty="0">
                <a:sym typeface="Wingdings" pitchFamily="2" charset="2"/>
              </a:rPr>
              <a:t> scripture</a:t>
            </a:r>
            <a:endParaRPr lang="en-US" sz="2800" dirty="0"/>
          </a:p>
          <a:p>
            <a:r>
              <a:rPr lang="en-US" sz="2800" dirty="0"/>
              <a:t>Jews and Protestants </a:t>
            </a:r>
            <a:r>
              <a:rPr lang="en-US" sz="2800" dirty="0">
                <a:sym typeface="Wingdings" pitchFamily="2" charset="2"/>
              </a:rPr>
              <a:t> helpful, but not scripture</a:t>
            </a:r>
          </a:p>
          <a:p>
            <a:pPr lvl="1"/>
            <a:r>
              <a:rPr lang="en-US" sz="2400" i="1" dirty="0">
                <a:sym typeface="Wingdings" pitchFamily="2" charset="2"/>
              </a:rPr>
              <a:t>Some stories seem clearly fictional (e.g. Judith)</a:t>
            </a:r>
          </a:p>
          <a:p>
            <a:pPr lvl="1"/>
            <a:r>
              <a:rPr lang="en-US" sz="2400" i="1" dirty="0">
                <a:sym typeface="Wingdings" pitchFamily="2" charset="2"/>
              </a:rPr>
              <a:t>Some support for incorrect doctrines (e.g. purgatory)</a:t>
            </a:r>
          </a:p>
          <a:p>
            <a:pPr lvl="1"/>
            <a:r>
              <a:rPr lang="en-US" sz="2400" i="1" dirty="0">
                <a:sym typeface="Wingdings" pitchFamily="2" charset="2"/>
              </a:rPr>
              <a:t>BUT very useful for understanding Jewish history and New Testament background!</a:t>
            </a:r>
          </a:p>
        </p:txBody>
      </p:sp>
    </p:spTree>
    <p:extLst>
      <p:ext uri="{BB962C8B-B14F-4D97-AF65-F5344CB8AC3E}">
        <p14:creationId xmlns:p14="http://schemas.microsoft.com/office/powerpoint/2010/main" val="13774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Testament Canonicity</a:t>
            </a:r>
          </a:p>
        </p:txBody>
      </p:sp>
      <p:sp>
        <p:nvSpPr>
          <p:cNvPr id="3" name="Content Placeholder 2"/>
          <p:cNvSpPr>
            <a:spLocks noGrp="1"/>
          </p:cNvSpPr>
          <p:nvPr>
            <p:ph idx="1"/>
          </p:nvPr>
        </p:nvSpPr>
        <p:spPr/>
        <p:txBody>
          <a:bodyPr/>
          <a:lstStyle/>
          <a:p>
            <a:r>
              <a:rPr lang="en-US" sz="2800" dirty="0"/>
              <a:t>27 books</a:t>
            </a:r>
            <a:endParaRPr lang="en-US" sz="2400" i="1" dirty="0"/>
          </a:p>
          <a:p>
            <a:r>
              <a:rPr lang="en-US" sz="2800" dirty="0"/>
              <a:t>3 “tests” for inclusion</a:t>
            </a:r>
          </a:p>
          <a:p>
            <a:pPr lvl="1"/>
            <a:r>
              <a:rPr lang="en-US" sz="2400" i="1" dirty="0"/>
              <a:t>Written by or under an apostle</a:t>
            </a:r>
          </a:p>
          <a:p>
            <a:pPr lvl="1"/>
            <a:r>
              <a:rPr lang="en-US" sz="2400" i="1" dirty="0"/>
              <a:t>Conforms to teachings of Jesus and the apostles</a:t>
            </a:r>
          </a:p>
          <a:p>
            <a:pPr lvl="1"/>
            <a:r>
              <a:rPr lang="en-US" sz="2400" i="1" dirty="0"/>
              <a:t>Accepted and used as scripture by entire church</a:t>
            </a:r>
          </a:p>
        </p:txBody>
      </p:sp>
    </p:spTree>
    <p:extLst>
      <p:ext uri="{BB962C8B-B14F-4D97-AF65-F5344CB8AC3E}">
        <p14:creationId xmlns:p14="http://schemas.microsoft.com/office/powerpoint/2010/main" val="185157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Testament Canonicity</a:t>
            </a:r>
          </a:p>
        </p:txBody>
      </p:sp>
      <p:sp>
        <p:nvSpPr>
          <p:cNvPr id="3" name="Content Placeholder 2"/>
          <p:cNvSpPr>
            <a:spLocks noGrp="1"/>
          </p:cNvSpPr>
          <p:nvPr>
            <p:ph idx="1"/>
          </p:nvPr>
        </p:nvSpPr>
        <p:spPr/>
        <p:txBody>
          <a:bodyPr/>
          <a:lstStyle/>
          <a:p>
            <a:r>
              <a:rPr lang="en-US" sz="2800" dirty="0"/>
              <a:t>Little need to decide till 2</a:t>
            </a:r>
            <a:r>
              <a:rPr lang="en-US" sz="2800" baseline="30000" dirty="0"/>
              <a:t>nd</a:t>
            </a:r>
            <a:r>
              <a:rPr lang="en-US" sz="2800" dirty="0"/>
              <a:t> century heresies</a:t>
            </a:r>
          </a:p>
          <a:p>
            <a:r>
              <a:rPr lang="en-US" sz="2800" dirty="0"/>
              <a:t>The church’s rule: </a:t>
            </a:r>
            <a:r>
              <a:rPr lang="en-US" sz="2800" i="1" dirty="0"/>
              <a:t>if in doubt, throw it out</a:t>
            </a:r>
          </a:p>
          <a:p>
            <a:r>
              <a:rPr lang="en-US" sz="2800" dirty="0"/>
              <a:t>So the NT started </a:t>
            </a:r>
            <a:r>
              <a:rPr lang="en-US" sz="2800" u="sng" dirty="0"/>
              <a:t>smaller</a:t>
            </a:r>
            <a:r>
              <a:rPr lang="en-US" sz="2800" dirty="0"/>
              <a:t> and grew over time</a:t>
            </a:r>
          </a:p>
          <a:p>
            <a:pPr lvl="1"/>
            <a:r>
              <a:rPr lang="en-US" sz="2400" i="1" dirty="0"/>
              <a:t>Undisputed books: 4 gospels, Acts, Paul’s letters</a:t>
            </a:r>
          </a:p>
          <a:p>
            <a:pPr lvl="1"/>
            <a:r>
              <a:rPr lang="en-US" sz="2400" i="1" dirty="0"/>
              <a:t>Disputed books: Hebrews, James, 2 Peter, Revelation</a:t>
            </a:r>
          </a:p>
          <a:p>
            <a:pPr lvl="1"/>
            <a:r>
              <a:rPr lang="en-US" sz="2400" i="1" dirty="0"/>
              <a:t>No books dropped out! No “missing gospels”!</a:t>
            </a:r>
          </a:p>
          <a:p>
            <a:r>
              <a:rPr lang="en-US" sz="2800" dirty="0"/>
              <a:t>Canon complete by synod of Hippo 393 AD</a:t>
            </a:r>
          </a:p>
        </p:txBody>
      </p:sp>
    </p:spTree>
    <p:extLst>
      <p:ext uri="{BB962C8B-B14F-4D97-AF65-F5344CB8AC3E}">
        <p14:creationId xmlns:p14="http://schemas.microsoft.com/office/powerpoint/2010/main" val="279245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dy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502</TotalTime>
  <Words>1264</Words>
  <Application>Microsoft Macintosh PowerPoint</Application>
  <PresentationFormat>On-screen Show (16:9)</PresentationFormat>
  <Paragraphs>136</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Lato Black</vt:lpstr>
      <vt:lpstr>Lato Regular</vt:lpstr>
      <vt:lpstr>Lato-Light</vt:lpstr>
      <vt:lpstr>Wingdings</vt:lpstr>
      <vt:lpstr>Body_Master</vt:lpstr>
      <vt:lpstr>PowerPoint Presentation</vt:lpstr>
      <vt:lpstr>Bibliology Topics</vt:lpstr>
      <vt:lpstr>Canonicity</vt:lpstr>
      <vt:lpstr>Old Testament Canonicity</vt:lpstr>
      <vt:lpstr>Old Testament Canonicity</vt:lpstr>
      <vt:lpstr>The Apocrypha</vt:lpstr>
      <vt:lpstr>The Apocrypha</vt:lpstr>
      <vt:lpstr>New Testament Canonicity</vt:lpstr>
      <vt:lpstr>New Testament Canonicity</vt:lpstr>
      <vt:lpstr>Reliability</vt:lpstr>
      <vt:lpstr>Old Testament Reliability</vt:lpstr>
      <vt:lpstr>Matthew 5:17-18 “Do not think that I came to abolish the Law or the Prophets; I did not come to abolish but to fulfill. For truly I say to you, until heaven and earth pass away, not the smallest letter or stroke shall pass from the Law until all is accomplished.”</vt:lpstr>
      <vt:lpstr>Old Testament Reliability</vt:lpstr>
      <vt:lpstr>New Testament Reliability</vt:lpstr>
      <vt:lpstr>PowerPoint Presentation</vt:lpstr>
      <vt:lpstr>Manuscript Evidence</vt:lpstr>
      <vt:lpstr>Internal Evidence</vt:lpstr>
      <vt:lpstr>Internal Evidence</vt:lpstr>
      <vt:lpstr>External Evidence</vt:lpstr>
      <vt:lpstr>External Evidence</vt:lpstr>
      <vt:lpstr>External Evidence</vt:lpstr>
      <vt:lpstr>New Testament Reliability</vt:lpstr>
      <vt:lpstr>Bibliology Topics</vt:lpstr>
      <vt:lpstr>Skill: Meditate</vt:lpstr>
      <vt:lpstr>Skill: Meditate</vt:lpstr>
      <vt:lpstr>Psalm 1 Blessed is the man who walks not in the counsel of the wicked, nor stands in the way of sinners, nor sits in the seat of scoffers; but his delight is in the law of the Lord, and on his law he meditates day and night. He is like a tree planted by streams of water that yields its fruit in its season, and its leaf does not wither. In all that he does, he prospers…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Grace bible</cp:lastModifiedBy>
  <cp:revision>94</cp:revision>
  <dcterms:created xsi:type="dcterms:W3CDTF">2010-04-12T23:12:02Z</dcterms:created>
  <dcterms:modified xsi:type="dcterms:W3CDTF">2020-06-17T17:45:27Z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